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328" r:id="rId2"/>
    <p:sldId id="324" r:id="rId3"/>
    <p:sldId id="321" r:id="rId4"/>
    <p:sldId id="257" r:id="rId5"/>
    <p:sldId id="317" r:id="rId6"/>
    <p:sldId id="316" r:id="rId7"/>
    <p:sldId id="327" r:id="rId8"/>
    <p:sldId id="319" r:id="rId9"/>
    <p:sldId id="326" r:id="rId10"/>
    <p:sldId id="304" r:id="rId11"/>
    <p:sldId id="329" r:id="rId12"/>
  </p:sldIdLst>
  <p:sldSz cx="24742775" cy="1371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CB284-FAD9-4ACF-BBE5-987686199942}">
          <p14:sldIdLst>
            <p14:sldId id="328"/>
            <p14:sldId id="324"/>
            <p14:sldId id="321"/>
            <p14:sldId id="257"/>
            <p14:sldId id="317"/>
            <p14:sldId id="316"/>
            <p14:sldId id="327"/>
            <p14:sldId id="319"/>
            <p14:sldId id="326"/>
            <p14:sldId id="304"/>
            <p14:sldId id="329"/>
          </p14:sldIdLst>
        </p14:section>
        <p14:section name="Раздел без заголовка" id="{F03BB59A-273A-4306-BA96-E51F876B3C4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55" userDrawn="1">
          <p15:clr>
            <a:srgbClr val="A4A3A4"/>
          </p15:clr>
        </p15:guide>
        <p15:guide id="2" pos="7793" userDrawn="1">
          <p15:clr>
            <a:srgbClr val="A4A3A4"/>
          </p15:clr>
        </p15:guide>
        <p15:guide id="4" pos="10296" userDrawn="1">
          <p15:clr>
            <a:srgbClr val="A4A3A4"/>
          </p15:clr>
        </p15:guide>
        <p15:guide id="5" pos="5472" userDrawn="1">
          <p15:clr>
            <a:srgbClr val="A4A3A4"/>
          </p15:clr>
        </p15:guide>
        <p15:guide id="7" pos="660" userDrawn="1">
          <p15:clr>
            <a:srgbClr val="A4A3A4"/>
          </p15:clr>
        </p15:guide>
        <p15:guide id="8" pos="14914" userDrawn="1">
          <p15:clr>
            <a:srgbClr val="A4A3A4"/>
          </p15:clr>
        </p15:guide>
        <p15:guide id="12" orient="horz" pos="8085" userDrawn="1">
          <p15:clr>
            <a:srgbClr val="A4A3A4"/>
          </p15:clr>
        </p15:guide>
        <p15:guide id="13" orient="horz" pos="1864" userDrawn="1">
          <p15:clr>
            <a:srgbClr val="A4A3A4"/>
          </p15:clr>
        </p15:guide>
        <p15:guide id="14" pos="11346" userDrawn="1">
          <p15:clr>
            <a:srgbClr val="A4A3A4"/>
          </p15:clr>
        </p15:guide>
        <p15:guide id="15" pos="4232" userDrawn="1">
          <p15:clr>
            <a:srgbClr val="A4A3A4"/>
          </p15:clr>
        </p15:guide>
        <p15:guide id="16" orient="horz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92C5EB"/>
    <a:srgbClr val="0072BC"/>
    <a:srgbClr val="3E3E3E"/>
    <a:srgbClr val="9B9692"/>
    <a:srgbClr val="525252"/>
    <a:srgbClr val="9BFF77"/>
    <a:srgbClr val="D5E8F7"/>
    <a:srgbClr val="6E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6395" autoAdjust="0"/>
  </p:normalViewPr>
  <p:slideViewPr>
    <p:cSldViewPr>
      <p:cViewPr varScale="1">
        <p:scale>
          <a:sx n="49" d="100"/>
          <a:sy n="49" d="100"/>
        </p:scale>
        <p:origin x="66" y="348"/>
      </p:cViewPr>
      <p:guideLst>
        <p:guide orient="horz" pos="555"/>
        <p:guide pos="7793"/>
        <p:guide pos="10296"/>
        <p:guide pos="5472"/>
        <p:guide pos="660"/>
        <p:guide pos="14914"/>
        <p:guide orient="horz" pos="8085"/>
        <p:guide orient="horz" pos="1864"/>
        <p:guide pos="11346"/>
        <p:guide pos="4232"/>
        <p:guide orient="horz" pos="257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815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1pPr>
    <a:lvl2pPr marL="1230465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2pPr>
    <a:lvl3pPr marL="2460930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3pPr>
    <a:lvl4pPr marL="3691392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4pPr>
    <a:lvl5pPr marL="4921857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5pPr>
    <a:lvl6pPr marL="6152324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6pPr>
    <a:lvl7pPr marL="7382789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7pPr>
    <a:lvl8pPr marL="8613252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8pPr>
    <a:lvl9pPr marL="9843716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79931" y="557213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Shape 17"/>
          <p:cNvSpPr txBox="1">
            <a:spLocks noGrp="1"/>
          </p:cNvSpPr>
          <p:nvPr>
            <p:ph type="body" idx="13"/>
          </p:nvPr>
        </p:nvSpPr>
        <p:spPr>
          <a:xfrm>
            <a:off x="857782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17"/>
          <p:cNvSpPr txBox="1">
            <a:spLocks noGrp="1"/>
          </p:cNvSpPr>
          <p:nvPr>
            <p:ph type="body" idx="14"/>
          </p:nvPr>
        </p:nvSpPr>
        <p:spPr>
          <a:xfrm>
            <a:off x="16224001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4" pos="77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01066" y="12712701"/>
            <a:ext cx="5567124" cy="730250"/>
          </a:xfrm>
          <a:prstGeom prst="rect">
            <a:avLst/>
          </a:prstGeom>
        </p:spPr>
        <p:txBody>
          <a:bodyPr lIns="219758" tIns="109879" rIns="219758" bIns="10987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96044" y="12712701"/>
            <a:ext cx="8350687" cy="730250"/>
          </a:xfrm>
          <a:prstGeom prst="rect">
            <a:avLst/>
          </a:prstGeom>
        </p:spPr>
        <p:txBody>
          <a:bodyPr lIns="219758" tIns="109879" rIns="219758" bIns="10987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E3AE-65D3-42D8-AD03-8915F248C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78661" y="560919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92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12235755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33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92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9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12257658" y="3905250"/>
            <a:ext cx="5320208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7"/>
          <p:cNvSpPr txBox="1">
            <a:spLocks noGrp="1"/>
          </p:cNvSpPr>
          <p:nvPr>
            <p:ph type="body" idx="14"/>
          </p:nvPr>
        </p:nvSpPr>
        <p:spPr>
          <a:xfrm>
            <a:off x="6603504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7"/>
          <p:cNvSpPr txBox="1">
            <a:spLocks noGrp="1"/>
          </p:cNvSpPr>
          <p:nvPr>
            <p:ph type="body" idx="15"/>
          </p:nvPr>
        </p:nvSpPr>
        <p:spPr>
          <a:xfrm>
            <a:off x="17892761" y="3905250"/>
            <a:ext cx="5320208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3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3"/>
          </p:nvPr>
        </p:nvSpPr>
        <p:spPr>
          <a:xfrm>
            <a:off x="8690595" y="4081463"/>
            <a:ext cx="7244730" cy="5791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16352395" y="4081463"/>
            <a:ext cx="7244730" cy="5791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79931" y="557213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Shape 17"/>
          <p:cNvSpPr txBox="1">
            <a:spLocks noGrp="1"/>
          </p:cNvSpPr>
          <p:nvPr>
            <p:ph type="body" idx="14"/>
          </p:nvPr>
        </p:nvSpPr>
        <p:spPr>
          <a:xfrm>
            <a:off x="8580486" y="10029025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7"/>
          <p:cNvSpPr txBox="1">
            <a:spLocks noGrp="1"/>
          </p:cNvSpPr>
          <p:nvPr>
            <p:ph type="body" idx="16"/>
          </p:nvPr>
        </p:nvSpPr>
        <p:spPr>
          <a:xfrm>
            <a:off x="16242286" y="10029025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84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4" pos="77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18017851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12371387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6720856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7" name="Рисунок 2"/>
          <p:cNvSpPr>
            <a:spLocks noGrp="1"/>
          </p:cNvSpPr>
          <p:nvPr>
            <p:ph type="pic" idx="17"/>
          </p:nvPr>
        </p:nvSpPr>
        <p:spPr>
          <a:xfrm>
            <a:off x="18017851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5" name="Рисунок 2"/>
          <p:cNvSpPr>
            <a:spLocks noGrp="1"/>
          </p:cNvSpPr>
          <p:nvPr>
            <p:ph type="pic" idx="15"/>
          </p:nvPr>
        </p:nvSpPr>
        <p:spPr>
          <a:xfrm>
            <a:off x="12371387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/>
          <p:cNvSpPr>
            <a:spLocks noGrp="1"/>
          </p:cNvSpPr>
          <p:nvPr>
            <p:ph type="pic" idx="13"/>
          </p:nvPr>
        </p:nvSpPr>
        <p:spPr>
          <a:xfrm>
            <a:off x="6720856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Shape 17"/>
          <p:cNvSpPr txBox="1">
            <a:spLocks noGrp="1"/>
          </p:cNvSpPr>
          <p:nvPr>
            <p:ph type="body" idx="14"/>
          </p:nvPr>
        </p:nvSpPr>
        <p:spPr>
          <a:xfrm>
            <a:off x="6610747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17"/>
          <p:cNvSpPr txBox="1">
            <a:spLocks noGrp="1"/>
          </p:cNvSpPr>
          <p:nvPr>
            <p:ph type="body" idx="16"/>
          </p:nvPr>
        </p:nvSpPr>
        <p:spPr>
          <a:xfrm>
            <a:off x="12261278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8" name="Shape 17"/>
          <p:cNvSpPr txBox="1">
            <a:spLocks noGrp="1"/>
          </p:cNvSpPr>
          <p:nvPr>
            <p:ph type="body" idx="18"/>
          </p:nvPr>
        </p:nvSpPr>
        <p:spPr>
          <a:xfrm>
            <a:off x="17907742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689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12371387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6720856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18017851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868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43437" y="1186742"/>
            <a:ext cx="23055913" cy="1527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43437" y="3073267"/>
            <a:ext cx="23055913" cy="91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ru" sz="2667" smtClean="0">
                <a:solidFill>
                  <a:schemeClr val="dk2"/>
                </a:solidFill>
              </a:rPr>
              <a:pPr algn="r"/>
              <a:t>‹#›</a:t>
            </a:fld>
            <a:endParaRPr lang="ru" sz="2667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3" r:id="rId3"/>
    <p:sldLayoutId id="2147483666" r:id="rId4"/>
    <p:sldLayoutId id="2147483661" r:id="rId5"/>
    <p:sldLayoutId id="2147483665" r:id="rId6"/>
    <p:sldLayoutId id="2147483670" r:id="rId7"/>
    <p:sldLayoutId id="2147483669" r:id="rId8"/>
    <p:sldLayoutId id="2147483671" r:id="rId9"/>
    <p:sldLayoutId id="2147483672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bsapr.ru/" TargetMode="External"/><Relationship Id="rId2" Type="http://schemas.openxmlformats.org/officeDocument/2006/relationships/hyperlink" Target="mailto:tatianash@okbsapr.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/>
          <a:srcRect t="3206" b="5316"/>
          <a:stretch>
            <a:fillRect/>
          </a:stretch>
        </p:blipFill>
        <p:spPr bwMode="auto">
          <a:xfrm>
            <a:off x="1714203" y="953344"/>
            <a:ext cx="21026336" cy="1215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11198"/>
            <a:ext cx="24742775" cy="13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9758" tIns="109879" rIns="219758" bIns="109879" anchor="ctr"/>
          <a:lstStyle/>
          <a:p>
            <a:pPr algn="ctr" eaLnBrk="1" hangingPunct="1"/>
            <a:r>
              <a:rPr lang="ru-RU" altLang="ru-RU" sz="5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Стажировки и тренинги</a:t>
            </a:r>
            <a:r>
              <a:rPr lang="en-US" altLang="ru-RU" sz="5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5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по продуктам собственного производства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51" y="560160"/>
            <a:ext cx="23093252" cy="1257280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Контакты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2115" y="2465512"/>
            <a:ext cx="18280814" cy="1656605"/>
          </a:xfrm>
        </p:spPr>
        <p:txBody>
          <a:bodyPr/>
          <a:lstStyle/>
          <a:p>
            <a:pPr lvl="0">
              <a:buClr>
                <a:srgbClr val="525252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все вопросы охотно ответит</a:t>
            </a:r>
          </a:p>
          <a:p>
            <a:pPr lvl="0">
              <a:buClr>
                <a:srgbClr val="525252"/>
              </a:buClr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КАННЕР ТАТЬЯНА МИХАЙЛОВНА</a:t>
            </a:r>
          </a:p>
          <a:p>
            <a:pPr lvl="0">
              <a:buClr>
                <a:srgbClr val="525252"/>
              </a:buClr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учебного центра ОКБ САПР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994123" y="5777880"/>
            <a:ext cx="21746416" cy="4608512"/>
          </a:xfrm>
        </p:spPr>
        <p:txBody>
          <a:bodyPr/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 +7 (926) 235 14 67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tatianash@okbsapr.ru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01800" indent="-1701800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https://www.okbsapr.ru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01800" indent="-1701800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Адрес: г. Москва,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ой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Кожевнический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пер., д.12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7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/>
          <a:srcRect t="3206" b="5316"/>
          <a:stretch>
            <a:fillRect/>
          </a:stretch>
        </p:blipFill>
        <p:spPr bwMode="auto">
          <a:xfrm>
            <a:off x="438155" y="971551"/>
            <a:ext cx="23960972" cy="1215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11198"/>
            <a:ext cx="24742775" cy="13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9758" tIns="109879" rIns="219758" bIns="109879" anchor="ctr"/>
          <a:lstStyle/>
          <a:p>
            <a:pPr algn="ctr" eaLnBrk="1" hangingPunct="1"/>
            <a:r>
              <a:rPr lang="ru-RU" altLang="ru-RU" sz="56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Приглашаем к сотрудничеству!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 rot="16200000">
            <a:off x="-6230913" y="6216922"/>
            <a:ext cx="13716003" cy="1282154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altLang="ru-RU" sz="5600" b="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2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600307" y="2681536"/>
            <a:ext cx="23084448" cy="907300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проведения: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ОКБ САПР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от 8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к.ч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(1 день) и более (по желанию Заказчика)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Возможны стажировки по всем продуктам производства компании ОКБ САПР:</a:t>
            </a:r>
          </a:p>
          <a:p>
            <a:pPr indent="808038"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уже существующим программам (они на следующем слайде)</a:t>
            </a:r>
          </a:p>
          <a:p>
            <a:pPr indent="808038"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специально подготовленной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целей Заказчика программе (обсуждается индивидуально)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187" y="6785992"/>
            <a:ext cx="6768752" cy="57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lo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028" y="6785992"/>
            <a:ext cx="4176463" cy="3132347"/>
          </a:xfrm>
          <a:prstGeom prst="rect">
            <a:avLst/>
          </a:prstGeom>
        </p:spPr>
      </p:pic>
      <p:pic>
        <p:nvPicPr>
          <p:cNvPr id="8" name="Рисунок 7" descr="acx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5563" y="6858001"/>
            <a:ext cx="4838936" cy="3024335"/>
          </a:xfrm>
          <a:prstGeom prst="rect">
            <a:avLst/>
          </a:prstGeom>
        </p:spPr>
      </p:pic>
      <p:pic>
        <p:nvPicPr>
          <p:cNvPr id="9" name="Рисунок 8" descr="d3480b378ffe6d7ee2b02a42d77c6d6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075" y="10485283"/>
            <a:ext cx="3168352" cy="21333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99179" y="12486237"/>
            <a:ext cx="15359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m-</a:t>
            </a:r>
            <a:r>
              <a:rPr lang="en-US" sz="2600" dirty="0" err="1"/>
              <a:t>TrusT</a:t>
            </a:r>
            <a:r>
              <a:rPr lang="en-US" sz="2600" dirty="0"/>
              <a:t> </a:t>
            </a:r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47051" y="9954344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Аккорд-</a:t>
            </a:r>
            <a:r>
              <a:rPr lang="en-US" sz="2800" dirty="0"/>
              <a:t>Win32/64 (</a:t>
            </a:r>
            <a:r>
              <a:rPr lang="ru-RU" sz="2800" dirty="0"/>
              <a:t>К</a:t>
            </a:r>
            <a:r>
              <a:rPr lang="en-US" sz="2800" dirty="0"/>
              <a:t>) TSE</a:t>
            </a:r>
            <a:endParaRPr lang="ru-RU" sz="2800" dirty="0"/>
          </a:p>
        </p:txBody>
      </p:sp>
      <p:pic>
        <p:nvPicPr>
          <p:cNvPr id="15" name="Рисунок 14" descr="02e24e71537c92db553bd50b9e3eaad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3855" y="10266746"/>
            <a:ext cx="3310180" cy="22798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065416" y="9954344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Аккорд-Х</a:t>
            </a:r>
            <a:r>
              <a:rPr lang="en-US" sz="2800" dirty="0"/>
              <a:t>/</a:t>
            </a:r>
            <a:r>
              <a:rPr lang="ru-RU" sz="2800" dirty="0"/>
              <a:t>Х</a:t>
            </a:r>
            <a:r>
              <a:rPr lang="en-US" sz="2800" dirty="0"/>
              <a:t>L/</a:t>
            </a:r>
            <a:r>
              <a:rPr lang="ru-RU" sz="2800" dirty="0"/>
              <a:t>Х </a:t>
            </a:r>
            <a:r>
              <a:rPr lang="en-US" sz="2800" dirty="0"/>
              <a:t>K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51707" y="12402616"/>
            <a:ext cx="25202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Trust-in-Motion </a:t>
            </a:r>
            <a:endParaRPr lang="ru-RU" sz="2600" dirty="0"/>
          </a:p>
        </p:txBody>
      </p:sp>
      <p:pic>
        <p:nvPicPr>
          <p:cNvPr id="17" name="Рисунок 16" descr="ВИ.png"/>
          <p:cNvPicPr>
            <a:picLocks noChangeAspect="1"/>
          </p:cNvPicPr>
          <p:nvPr/>
        </p:nvPicPr>
        <p:blipFill>
          <a:blip r:embed="rId8">
            <a:lum bright="2000"/>
          </a:blip>
          <a:stretch>
            <a:fillRect/>
          </a:stretch>
        </p:blipFill>
        <p:spPr>
          <a:xfrm>
            <a:off x="19212147" y="6930008"/>
            <a:ext cx="4680520" cy="29159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644195" y="10026352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Аккорд-</a:t>
            </a:r>
            <a:r>
              <a:rPr lang="en-US" sz="2800" dirty="0"/>
              <a:t>KVM, </a:t>
            </a:r>
            <a:endParaRPr lang="ru-RU" sz="2800" dirty="0"/>
          </a:p>
          <a:p>
            <a:pPr algn="ctr"/>
            <a:r>
              <a:rPr lang="ru-RU" sz="2800" dirty="0"/>
              <a:t>Аккорд-В. + Сегмент-В.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и т.д.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3848B49-2D88-492A-82FB-F84F2EBF5CBF}"/>
              </a:ext>
            </a:extLst>
          </p:cNvPr>
          <p:cNvSpPr txBox="1">
            <a:spLocks/>
          </p:cNvSpPr>
          <p:nvPr/>
        </p:nvSpPr>
        <p:spPr>
          <a:xfrm>
            <a:off x="1614296" y="255434"/>
            <a:ext cx="22826536" cy="2245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изучение особенностей применения и администрирования продуктов ОКБ САПР</a:t>
            </a:r>
            <a:endParaRPr lang="en-US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82830F-4DAD-4934-8063-3018DB5561AD}"/>
              </a:ext>
            </a:extLst>
          </p:cNvPr>
          <p:cNvSpPr/>
          <p:nvPr/>
        </p:nvSpPr>
        <p:spPr>
          <a:xfrm>
            <a:off x="1336203" y="12732187"/>
            <a:ext cx="8717451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3600" dirty="0">
                <a:latin typeface="Arial" pitchFamily="34" charset="0"/>
                <a:ea typeface="Calibri"/>
                <a:cs typeface="Arial" pitchFamily="34" charset="0"/>
              </a:rPr>
              <a:t>* к.ч. – консультационный час = 45 мин.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459315" y="560160"/>
            <a:ext cx="23297448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Программы стажировок</a:t>
            </a:r>
            <a:br>
              <a:rPr lang="ru" sz="2400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3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60998"/>
              </p:ext>
            </p:extLst>
          </p:nvPr>
        </p:nvGraphicFramePr>
        <p:xfrm>
          <a:off x="1426171" y="3054214"/>
          <a:ext cx="22754528" cy="8772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 </a:t>
                      </a:r>
                      <a:endParaRPr lang="ru-RU" sz="4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программы</a:t>
                      </a:r>
                      <a:endParaRPr lang="ru-RU" sz="4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Продолжительность</a:t>
                      </a:r>
                      <a:r>
                        <a:rPr lang="en-US" sz="4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, </a:t>
                      </a:r>
                      <a:endParaRPr lang="ru-RU" sz="40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к.ч</a:t>
                      </a:r>
                      <a:r>
                        <a:rPr lang="en-US" sz="4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.</a:t>
                      </a:r>
                      <a:r>
                        <a:rPr lang="ru-RU" sz="4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4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Применение и администрирование продуктов ОКБ САПР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</a:t>
                      </a:r>
                      <a:endParaRPr lang="ru-RU" sz="40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40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Применение и администрирование ПАК СЗИ от НСД семейства «Аккорд»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34,5</a:t>
                      </a:r>
                      <a:endParaRPr lang="ru-RU" sz="40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4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Защита виртуальных инфраструктур на основе ПАК  «Аккорд-В.» и «Сегмент-В.»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4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4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Технологии защищенного применения служебных USB-накопителей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8,5</a:t>
                      </a:r>
                      <a:endParaRPr lang="ru-RU" sz="40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4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доверенного сеанса связи и средство обеспечения доверенного сеанса связи  “МАРШ!”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4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4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Применение и администрирование защищенных микрокомпьютеров МКТ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4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  <a:endParaRPr lang="ru-RU" sz="4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8E812B-B9CA-4B38-9DF4-FA3C48EEFF6B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</p:spTree>
    <p:extLst>
      <p:ext uri="{BB962C8B-B14F-4D97-AF65-F5344CB8AC3E}">
        <p14:creationId xmlns:p14="http://schemas.microsoft.com/office/powerpoint/2010/main" val="311316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568968" y="497579"/>
            <a:ext cx="13202648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Формы стажировок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1"/>
          </p:nvPr>
        </p:nvSpPr>
        <p:spPr>
          <a:xfrm>
            <a:off x="8987011" y="1957825"/>
            <a:ext cx="7198632" cy="5404231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СМЕШАННАЯ</a:t>
            </a:r>
          </a:p>
          <a:p>
            <a:pPr>
              <a:spcAft>
                <a:spcPts val="800"/>
              </a:spcAft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занятия проводятся дистанционно с применением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вебинарной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комнаты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BBB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Практические занятия проводятся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очно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территории в ОКБ САПР.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457200">
              <a:spcAft>
                <a:spcPts val="800"/>
              </a:spcAft>
              <a:buClr>
                <a:srgbClr val="0072BC"/>
              </a:buClr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4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5683" y="8028251"/>
            <a:ext cx="9707092" cy="56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учебный кла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91" y="8034083"/>
            <a:ext cx="10135492" cy="5746795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95689ACA-B3A8-4440-8B50-36C5BE043344}"/>
              </a:ext>
            </a:extLst>
          </p:cNvPr>
          <p:cNvSpPr txBox="1">
            <a:spLocks/>
          </p:cNvSpPr>
          <p:nvPr/>
        </p:nvSpPr>
        <p:spPr>
          <a:xfrm>
            <a:off x="17092182" y="2011491"/>
            <a:ext cx="6905352" cy="41264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ДИСТАНЦИОННАЯ</a:t>
            </a:r>
          </a:p>
          <a:p>
            <a:pPr>
              <a:spcAft>
                <a:spcPts val="800"/>
              </a:spcAft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и практические занятия проводятся дистанционно с применением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вебинарной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комнаты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BBB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/>
          </a:p>
          <a:p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A8A5D5B-DF3D-4B0E-9968-FD57471C4023}"/>
              </a:ext>
            </a:extLst>
          </p:cNvPr>
          <p:cNvSpPr txBox="1">
            <a:spLocks/>
          </p:cNvSpPr>
          <p:nvPr/>
        </p:nvSpPr>
        <p:spPr>
          <a:xfrm>
            <a:off x="1761579" y="2105472"/>
            <a:ext cx="6793383" cy="4536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3733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ru-RU" sz="4000" b="1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ОЧНАЯ</a:t>
            </a:r>
          </a:p>
          <a:p>
            <a:pPr>
              <a:spcAft>
                <a:spcPts val="800"/>
              </a:spcAft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и практические занятия проводятся очно на территории компании ОКБ САПР.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endParaRPr lang="ru-RU" dirty="0"/>
          </a:p>
          <a:p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3E9640A-2D73-4EA1-B889-ADB7E20B8106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923FDEAD-B6B8-41A6-88B1-3D28E52F05D7}"/>
              </a:ext>
            </a:extLst>
          </p:cNvPr>
          <p:cNvCxnSpPr/>
          <p:nvPr/>
        </p:nvCxnSpPr>
        <p:spPr>
          <a:xfrm rot="16200000" flipH="1">
            <a:off x="2857270" y="6146981"/>
            <a:ext cx="2394387" cy="1368152"/>
          </a:xfrm>
          <a:prstGeom prst="bentConnector3">
            <a:avLst>
              <a:gd name="adj1" fmla="val 435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C039E057-0744-4351-BEA8-DF0D8225A410}"/>
              </a:ext>
            </a:extLst>
          </p:cNvPr>
          <p:cNvCxnSpPr/>
          <p:nvPr/>
        </p:nvCxnSpPr>
        <p:spPr>
          <a:xfrm rot="16200000" flipH="1">
            <a:off x="22005002" y="6338487"/>
            <a:ext cx="2448272" cy="606977"/>
          </a:xfrm>
          <a:prstGeom prst="bentConnector3">
            <a:avLst>
              <a:gd name="adj1" fmla="val -63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3B84E004-54B1-4AF1-8712-BFD9BB486DF2}"/>
              </a:ext>
            </a:extLst>
          </p:cNvPr>
          <p:cNvCxnSpPr/>
          <p:nvPr/>
        </p:nvCxnSpPr>
        <p:spPr>
          <a:xfrm rot="5400000">
            <a:off x="7177750" y="6218989"/>
            <a:ext cx="2106355" cy="1512168"/>
          </a:xfrm>
          <a:prstGeom prst="bentConnector3">
            <a:avLst>
              <a:gd name="adj1" fmla="val 1047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11461D40-D837-4477-9E28-F2F291FE4B86}"/>
              </a:ext>
            </a:extLst>
          </p:cNvPr>
          <p:cNvCxnSpPr/>
          <p:nvPr/>
        </p:nvCxnSpPr>
        <p:spPr>
          <a:xfrm>
            <a:off x="12371387" y="5417839"/>
            <a:ext cx="4248472" cy="2448273"/>
          </a:xfrm>
          <a:prstGeom prst="bentConnector3">
            <a:avLst>
              <a:gd name="adj1" fmla="val 99457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808907" y="560160"/>
            <a:ext cx="19203440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Проведение занятий на стажировках</a:t>
            </a:r>
            <a:br>
              <a:rPr lang="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</a:br>
            <a:endParaRPr lang="ru-RU" altLang="ru-RU" sz="5600" dirty="0">
              <a:solidFill>
                <a:srgbClr val="C00000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Текст 2"/>
          <p:cNvSpPr>
            <a:spLocks noGrp="1"/>
          </p:cNvSpPr>
          <p:nvPr>
            <p:ph type="body" idx="1"/>
          </p:nvPr>
        </p:nvSpPr>
        <p:spPr>
          <a:xfrm>
            <a:off x="2010313" y="3617640"/>
            <a:ext cx="8056818" cy="446449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4000" b="1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АРМ ПРЕПОДАВАТЕЛЯ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ПК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Изучаемые продукты производства ОКБ САПР*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Проектор**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Доска**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spc="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2002235" y="8622102"/>
            <a:ext cx="7560840" cy="313244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4000" b="1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АРМ СЛУШАТЕЛЯ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ПК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Изучаемые продукты производства ОКБ САПР*</a:t>
            </a:r>
            <a:r>
              <a:rPr lang="ru-RU" sz="4000" b="1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b="1" spc="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b="1" spc="1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endParaRPr lang="ru-RU" dirty="0"/>
          </a:p>
        </p:txBody>
      </p:sp>
      <p:pic>
        <p:nvPicPr>
          <p:cNvPr id="18" name="Рисунок 17" descr="m-Tru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871" y="3329608"/>
            <a:ext cx="4670788" cy="3456384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072616" y="1817440"/>
            <a:ext cx="22468123" cy="1512168"/>
          </a:xfrm>
        </p:spPr>
        <p:txBody>
          <a:bodyPr/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4000" b="1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Занятия проводят ведущие специалисты ОКБ САПР с огромным стажем применения программно-аппаратных СЗИ на специально оборудованных рабочих местах</a:t>
            </a:r>
          </a:p>
          <a:p>
            <a:pPr>
              <a:spcAft>
                <a:spcPts val="800"/>
              </a:spcAft>
              <a:buClr>
                <a:srgbClr val="FF0000"/>
              </a:buClr>
            </a:pPr>
            <a:endParaRPr lang="ru-RU" sz="4000" b="1" spc="13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ru-RU" sz="4000" dirty="0">
              <a:solidFill>
                <a:srgbClr val="FF0000"/>
              </a:solidFill>
            </a:endParaRPr>
          </a:p>
          <a:p>
            <a:pPr marL="571500" indent="-571500" algn="just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ru-RU" sz="40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1267" y="4083657"/>
            <a:ext cx="7848872" cy="664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ВИ.png"/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16475843" y="8442176"/>
            <a:ext cx="7128792" cy="4441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2616" y="12158910"/>
            <a:ext cx="15123307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r>
              <a:rPr lang="ru-RU" sz="3200" spc="13" dirty="0">
                <a:latin typeface="Arial" pitchFamily="34" charset="0"/>
                <a:cs typeface="Arial" pitchFamily="34" charset="0"/>
              </a:rPr>
              <a:t>*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200" spc="13" dirty="0">
                <a:latin typeface="Arial" pitchFamily="34" charset="0"/>
                <a:cs typeface="Arial" pitchFamily="34" charset="0"/>
              </a:rPr>
              <a:t> п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 дистанционной форме стажировки используются виртуальные стенды</a:t>
            </a:r>
            <a:endParaRPr lang="ru-RU" sz="3200" spc="13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r>
              <a:rPr lang="ru-RU" sz="3200" spc="13" dirty="0">
                <a:latin typeface="Arial" pitchFamily="34" charset="0"/>
                <a:cs typeface="Arial" pitchFamily="34" charset="0"/>
              </a:rPr>
              <a:t> **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200" spc="13" dirty="0">
                <a:latin typeface="Arial" pitchFamily="34" charset="0"/>
                <a:cs typeface="Arial" pitchFamily="34" charset="0"/>
              </a:rPr>
              <a:t> используются только при очной форме стажировки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D15AABB-85F5-4389-B695-D74B81BEE692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448867" y="560160"/>
            <a:ext cx="19203440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Практические занятия на стажировках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426171" y="2249488"/>
            <a:ext cx="23100580" cy="1015312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4000" b="1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ВЗАИМОДЕЙСТВИЯ НЕ ЗАВИСЯТ ОТ ВЫБРАННОЙ ФОРМЫ СТАЖИРОВКИ: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 демонстрирует работу изучаемого продукта производства ОКБ САПР*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слушатели настраивают и администрируют изучаемый продукт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(под контролем преподавателя)*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 отвечает на возникшие при настройке и администрировании вопросы (</a:t>
            </a: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приветствуется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обсуждение вопросов, возникших при эксплуатации продуктов производства ОКБ САПР на местах, а не только во время стажировки)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дополнительно: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 проведение круглого стола с разработчиками (для прояснения особенностей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 с уже эксплуатируемыми на местах продуктами производства ОКБ САПР)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– при дистанционной форме стажировки используются виртуальные стенды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354163" y="12186592"/>
            <a:ext cx="14329592" cy="936104"/>
          </a:xfrm>
        </p:spPr>
        <p:txBody>
          <a:bodyPr/>
          <a:lstStyle/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B15619-E388-4DA8-B215-ADC8DF707476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475657" y="560160"/>
            <a:ext cx="22561026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Квалификационный экзамен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7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650273" y="2033464"/>
            <a:ext cx="11414643" cy="10585176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к.ч. (1 день)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Оценивание: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10-бальной шкале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Квалификационный экзамен по продуктам производства ОКБ САПР можно сдать: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прохождения стажировки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любой из программ (на следующий день после ее завершения)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 прохождения стажировки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всем желающими (или имеющими необходимость) подтвердить свою квалификацию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808038" algn="just">
              <a:spcAft>
                <a:spcPts val="800"/>
              </a:spcAft>
              <a:buFont typeface="Arial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 algn="just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2162" y="560160"/>
            <a:ext cx="11414643" cy="11122376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0B4D18F-1AC7-4BAF-92D0-0A2F186BE17B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763689" y="560160"/>
            <a:ext cx="22561026" cy="1440056"/>
          </a:xfrm>
        </p:spPr>
        <p:txBody>
          <a:bodyPr/>
          <a:lstStyle/>
          <a:p>
            <a:r>
              <a:rPr lang="ru-RU" altLang="ru-RU" sz="560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Авторский сертификат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722281" y="2033464"/>
            <a:ext cx="13025370" cy="63367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успешной сдаче квалификационного экзамена слушатель получает </a:t>
            </a:r>
            <a:r>
              <a:rPr lang="ru-RU" sz="4000" b="1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 ОКБ САПР:</a:t>
            </a:r>
            <a:r>
              <a:rPr lang="ru-RU" sz="4000" spc="13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прохождении стажировки и сдаче экзамена</a:t>
            </a:r>
          </a:p>
          <a:p>
            <a:pPr marL="457200" indent="-457200">
              <a:spcAft>
                <a:spcPts val="800"/>
              </a:spcAft>
              <a:buClr>
                <a:srgbClr val="0072BC"/>
              </a:buClr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сдаче экзамена (если экзамен был сдан без прохождения стажировки)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0072BC"/>
              </a:buClr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800"/>
              </a:spcAft>
            </a:pPr>
            <a:endParaRPr lang="ru-RU" sz="4000" spc="13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80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457200" indent="-457200" algn="ctr">
              <a:spcAft>
                <a:spcPts val="8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ru-RU" sz="4000" dirty="0"/>
          </a:p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8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 descr="Сертификат_образ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745" y="1280188"/>
            <a:ext cx="8116268" cy="1125638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D879417-C5E1-4846-8FC6-3D6D73082BD4}"/>
              </a:ext>
            </a:extLst>
          </p:cNvPr>
          <p:cNvSpPr txBox="1">
            <a:spLocks/>
          </p:cNvSpPr>
          <p:nvPr/>
        </p:nvSpPr>
        <p:spPr>
          <a:xfrm rot="16200000">
            <a:off x="-6230913" y="6216922"/>
            <a:ext cx="13716003" cy="1282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СТАЖИРОВКИ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649693" y="268280"/>
            <a:ext cx="23093082" cy="205321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изучение особенностей применения и администрирования продуктов ОКБ САПР</a:t>
            </a:r>
            <a:endParaRPr lang="en-US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7CF6368-19F5-4775-BF10-E5859B050BA5}" type="slidenum">
              <a:rPr lang="ru" sz="2800" b="1" smtClean="0">
                <a:solidFill>
                  <a:srgbClr val="92C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9</a:t>
            </a:fld>
            <a:endParaRPr lang="ru" sz="2800" b="1" dirty="0">
              <a:solidFill>
                <a:srgbClr val="92C5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642195" y="2969568"/>
            <a:ext cx="22178464" cy="986509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проведения: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Заказчика (в том числе других Учебных Центров)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8-24 к.ч. (1-3 дня) (по желанию Заказчика)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тренингов:</a:t>
            </a:r>
          </a:p>
          <a:p>
            <a:pPr indent="808038" algn="just">
              <a:spcBef>
                <a:spcPts val="1200"/>
              </a:spcBef>
              <a:spcAft>
                <a:spcPts val="12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проводятся по всем продуктам производства компании ОКБ САПР</a:t>
            </a:r>
          </a:p>
          <a:p>
            <a:pPr indent="808038" algn="just">
              <a:spcBef>
                <a:spcPts val="1200"/>
              </a:spcBef>
              <a:spcAft>
                <a:spcPts val="12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проводится в рамках любых программ повышения квалификации и проф.переподготовки, реализуемых Заказчиком</a:t>
            </a:r>
          </a:p>
          <a:p>
            <a:pPr indent="808038" algn="just">
              <a:spcBef>
                <a:spcPts val="1200"/>
              </a:spcBef>
              <a:spcAft>
                <a:spcPts val="12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преподаватели выезжают на место проведения тренинга</a:t>
            </a:r>
          </a:p>
          <a:p>
            <a:pPr indent="808038" algn="just">
              <a:spcBef>
                <a:spcPts val="1200"/>
              </a:spcBef>
              <a:spcAft>
                <a:spcPts val="1200"/>
              </a:spcAft>
              <a:buClr>
                <a:srgbClr val="0072BC"/>
              </a:buClr>
              <a:buFont typeface="Arial" pitchFamily="34" charset="0"/>
              <a:buChar char="•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ОКБ САПР предоставляет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свои  продукты на время проведения тренинга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A4D85EF-6844-42E9-BF0B-F816E2A7B63B}"/>
              </a:ext>
            </a:extLst>
          </p:cNvPr>
          <p:cNvSpPr txBox="1">
            <a:spLocks/>
          </p:cNvSpPr>
          <p:nvPr/>
        </p:nvSpPr>
        <p:spPr>
          <a:xfrm rot="16200000">
            <a:off x="-6216924" y="6216922"/>
            <a:ext cx="13716003" cy="128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sz="5600" b="0" dirty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ТРЕНИНГИ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МФТИ">
      <a:dk1>
        <a:srgbClr val="525252"/>
      </a:dk1>
      <a:lt1>
        <a:srgbClr val="FFFFFF"/>
      </a:lt1>
      <a:dk2>
        <a:srgbClr val="525252"/>
      </a:dk2>
      <a:lt2>
        <a:srgbClr val="FFFFFF"/>
      </a:lt2>
      <a:accent1>
        <a:srgbClr val="0072BC"/>
      </a:accent1>
      <a:accent2>
        <a:srgbClr val="525252"/>
      </a:accent2>
      <a:accent3>
        <a:srgbClr val="7C7C7C"/>
      </a:accent3>
      <a:accent4>
        <a:srgbClr val="FFAB40"/>
      </a:accent4>
      <a:accent5>
        <a:srgbClr val="0072BC"/>
      </a:accent5>
      <a:accent6>
        <a:srgbClr val="525252"/>
      </a:accent6>
      <a:hlink>
        <a:srgbClr val="FFAB40"/>
      </a:hlink>
      <a:folHlink>
        <a:srgbClr val="92C5EB"/>
      </a:folHlink>
    </a:clrScheme>
    <a:fontScheme name="МФТИ">
      <a:majorFont>
        <a:latin typeface="Arial Blac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ФТИ">
    <a:dk1>
      <a:srgbClr val="525252"/>
    </a:dk1>
    <a:lt1>
      <a:srgbClr val="FFFFFF"/>
    </a:lt1>
    <a:dk2>
      <a:srgbClr val="525252"/>
    </a:dk2>
    <a:lt2>
      <a:srgbClr val="FFFFFF"/>
    </a:lt2>
    <a:accent1>
      <a:srgbClr val="0072BC"/>
    </a:accent1>
    <a:accent2>
      <a:srgbClr val="525252"/>
    </a:accent2>
    <a:accent3>
      <a:srgbClr val="7C7C7C"/>
    </a:accent3>
    <a:accent4>
      <a:srgbClr val="FFAB40"/>
    </a:accent4>
    <a:accent5>
      <a:srgbClr val="0072BC"/>
    </a:accent5>
    <a:accent6>
      <a:srgbClr val="525252"/>
    </a:accent6>
    <a:hlink>
      <a:srgbClr val="FFAB40"/>
    </a:hlink>
    <a:folHlink>
      <a:srgbClr val="92C5E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6750</TotalTime>
  <Words>645</Words>
  <Application>Microsoft Office PowerPoint</Application>
  <PresentationFormat>Произвольный</PresentationFormat>
  <Paragraphs>146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Franklin Gothic Book</vt:lpstr>
      <vt:lpstr>Segoe UI</vt:lpstr>
      <vt:lpstr>Wingdings</vt:lpstr>
      <vt:lpstr>simple-light-2</vt:lpstr>
      <vt:lpstr>Презентация PowerPoint</vt:lpstr>
      <vt:lpstr>СТАЖИРОВКИ</vt:lpstr>
      <vt:lpstr>Программы стажировок </vt:lpstr>
      <vt:lpstr>Формы стажировок</vt:lpstr>
      <vt:lpstr>Проведение занятий на стажировках </vt:lpstr>
      <vt:lpstr>Практические занятия на стажировках</vt:lpstr>
      <vt:lpstr>Квалификационный экзамен</vt:lpstr>
      <vt:lpstr>Авторский сертификат</vt:lpstr>
      <vt:lpstr>Цель: изучение особенностей применения и администрирования продуктов ОКБ САПР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MIPT / Phystech</dc:title>
  <dc:creator>Marina</dc:creator>
  <cp:lastModifiedBy>Конявская Светлана Валерьевна</cp:lastModifiedBy>
  <cp:revision>553</cp:revision>
  <dcterms:modified xsi:type="dcterms:W3CDTF">2024-09-12T13:39:48Z</dcterms:modified>
</cp:coreProperties>
</file>