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306" r:id="rId2"/>
    <p:sldId id="324" r:id="rId3"/>
    <p:sldId id="321" r:id="rId4"/>
    <p:sldId id="326" r:id="rId5"/>
    <p:sldId id="257" r:id="rId6"/>
    <p:sldId id="316" r:id="rId7"/>
    <p:sldId id="317" r:id="rId8"/>
    <p:sldId id="318" r:id="rId9"/>
    <p:sldId id="327" r:id="rId10"/>
    <p:sldId id="319" r:id="rId11"/>
    <p:sldId id="304" r:id="rId12"/>
    <p:sldId id="325" r:id="rId13"/>
  </p:sldIdLst>
  <p:sldSz cx="24742775" cy="13716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3768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3768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3768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3768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3768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3768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3768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3768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3768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CCCB284-FAD9-4ACF-BBE5-987686199942}">
          <p14:sldIdLst>
            <p14:sldId id="306"/>
            <p14:sldId id="324"/>
            <p14:sldId id="321"/>
            <p14:sldId id="326"/>
            <p14:sldId id="257"/>
            <p14:sldId id="316"/>
            <p14:sldId id="317"/>
            <p14:sldId id="318"/>
            <p14:sldId id="327"/>
            <p14:sldId id="319"/>
            <p14:sldId id="304"/>
            <p14:sldId id="325"/>
          </p14:sldIdLst>
        </p14:section>
        <p14:section name="Раздел без заголовка" id="{F03BB59A-273A-4306-BA96-E51F876B3C4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555" userDrawn="1">
          <p15:clr>
            <a:srgbClr val="A4A3A4"/>
          </p15:clr>
        </p15:guide>
        <p15:guide id="2" pos="7793" userDrawn="1">
          <p15:clr>
            <a:srgbClr val="A4A3A4"/>
          </p15:clr>
        </p15:guide>
        <p15:guide id="4" pos="10296" userDrawn="1">
          <p15:clr>
            <a:srgbClr val="A4A3A4"/>
          </p15:clr>
        </p15:guide>
        <p15:guide id="5" pos="5472" userDrawn="1">
          <p15:clr>
            <a:srgbClr val="A4A3A4"/>
          </p15:clr>
        </p15:guide>
        <p15:guide id="7" pos="660" userDrawn="1">
          <p15:clr>
            <a:srgbClr val="A4A3A4"/>
          </p15:clr>
        </p15:guide>
        <p15:guide id="8" pos="14914" userDrawn="1">
          <p15:clr>
            <a:srgbClr val="A4A3A4"/>
          </p15:clr>
        </p15:guide>
        <p15:guide id="12" orient="horz" pos="8085" userDrawn="1">
          <p15:clr>
            <a:srgbClr val="A4A3A4"/>
          </p15:clr>
        </p15:guide>
        <p15:guide id="13" orient="horz" pos="1864" userDrawn="1">
          <p15:clr>
            <a:srgbClr val="A4A3A4"/>
          </p15:clr>
        </p15:guide>
        <p15:guide id="14" pos="11346" userDrawn="1">
          <p15:clr>
            <a:srgbClr val="A4A3A4"/>
          </p15:clr>
        </p15:guide>
        <p15:guide id="15" pos="4232" userDrawn="1">
          <p15:clr>
            <a:srgbClr val="A4A3A4"/>
          </p15:clr>
        </p15:guide>
        <p15:guide id="16" orient="horz" pos="25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5EB"/>
    <a:srgbClr val="0072BC"/>
    <a:srgbClr val="3E3E3E"/>
    <a:srgbClr val="9B9692"/>
    <a:srgbClr val="525252"/>
    <a:srgbClr val="9BFF77"/>
    <a:srgbClr val="D5E8F7"/>
    <a:srgbClr val="6EFF3B"/>
    <a:srgbClr val="CBE6F9"/>
    <a:srgbClr val="CD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6395" autoAdjust="0"/>
  </p:normalViewPr>
  <p:slideViewPr>
    <p:cSldViewPr>
      <p:cViewPr varScale="1">
        <p:scale>
          <a:sx n="49" d="100"/>
          <a:sy n="49" d="100"/>
        </p:scale>
        <p:origin x="66" y="348"/>
      </p:cViewPr>
      <p:guideLst>
        <p:guide orient="horz" pos="555"/>
        <p:guide pos="7793"/>
        <p:guide pos="10296"/>
        <p:guide pos="5472"/>
        <p:guide pos="660"/>
        <p:guide pos="14914"/>
        <p:guide orient="horz" pos="8085"/>
        <p:guide orient="horz" pos="1864"/>
        <p:guide pos="11346"/>
        <p:guide pos="4232"/>
        <p:guide orient="horz" pos="257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-7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18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8152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2460930" rtl="0" eaLnBrk="1" latinLnBrk="0" hangingPunct="1">
      <a:defRPr sz="3230" kern="1200">
        <a:solidFill>
          <a:schemeClr val="tx1"/>
        </a:solidFill>
        <a:latin typeface="+mn-lt"/>
        <a:ea typeface="+mn-ea"/>
        <a:cs typeface="+mn-cs"/>
      </a:defRPr>
    </a:lvl1pPr>
    <a:lvl2pPr marL="1230465" algn="l" defTabSz="2460930" rtl="0" eaLnBrk="1" latinLnBrk="0" hangingPunct="1">
      <a:defRPr sz="3230" kern="1200">
        <a:solidFill>
          <a:schemeClr val="tx1"/>
        </a:solidFill>
        <a:latin typeface="+mn-lt"/>
        <a:ea typeface="+mn-ea"/>
        <a:cs typeface="+mn-cs"/>
      </a:defRPr>
    </a:lvl2pPr>
    <a:lvl3pPr marL="2460930" algn="l" defTabSz="2460930" rtl="0" eaLnBrk="1" latinLnBrk="0" hangingPunct="1">
      <a:defRPr sz="3230" kern="1200">
        <a:solidFill>
          <a:schemeClr val="tx1"/>
        </a:solidFill>
        <a:latin typeface="+mn-lt"/>
        <a:ea typeface="+mn-ea"/>
        <a:cs typeface="+mn-cs"/>
      </a:defRPr>
    </a:lvl3pPr>
    <a:lvl4pPr marL="3691392" algn="l" defTabSz="2460930" rtl="0" eaLnBrk="1" latinLnBrk="0" hangingPunct="1">
      <a:defRPr sz="3230" kern="1200">
        <a:solidFill>
          <a:schemeClr val="tx1"/>
        </a:solidFill>
        <a:latin typeface="+mn-lt"/>
        <a:ea typeface="+mn-ea"/>
        <a:cs typeface="+mn-cs"/>
      </a:defRPr>
    </a:lvl4pPr>
    <a:lvl5pPr marL="4921857" algn="l" defTabSz="2460930" rtl="0" eaLnBrk="1" latinLnBrk="0" hangingPunct="1">
      <a:defRPr sz="3230" kern="1200">
        <a:solidFill>
          <a:schemeClr val="tx1"/>
        </a:solidFill>
        <a:latin typeface="+mn-lt"/>
        <a:ea typeface="+mn-ea"/>
        <a:cs typeface="+mn-cs"/>
      </a:defRPr>
    </a:lvl5pPr>
    <a:lvl6pPr marL="6152324" algn="l" defTabSz="2460930" rtl="0" eaLnBrk="1" latinLnBrk="0" hangingPunct="1">
      <a:defRPr sz="3230" kern="1200">
        <a:solidFill>
          <a:schemeClr val="tx1"/>
        </a:solidFill>
        <a:latin typeface="+mn-lt"/>
        <a:ea typeface="+mn-ea"/>
        <a:cs typeface="+mn-cs"/>
      </a:defRPr>
    </a:lvl6pPr>
    <a:lvl7pPr marL="7382789" algn="l" defTabSz="2460930" rtl="0" eaLnBrk="1" latinLnBrk="0" hangingPunct="1">
      <a:defRPr sz="3230" kern="1200">
        <a:solidFill>
          <a:schemeClr val="tx1"/>
        </a:solidFill>
        <a:latin typeface="+mn-lt"/>
        <a:ea typeface="+mn-ea"/>
        <a:cs typeface="+mn-cs"/>
      </a:defRPr>
    </a:lvl7pPr>
    <a:lvl8pPr marL="8613252" algn="l" defTabSz="2460930" rtl="0" eaLnBrk="1" latinLnBrk="0" hangingPunct="1">
      <a:defRPr sz="3230" kern="1200">
        <a:solidFill>
          <a:schemeClr val="tx1"/>
        </a:solidFill>
        <a:latin typeface="+mn-lt"/>
        <a:ea typeface="+mn-ea"/>
        <a:cs typeface="+mn-cs"/>
      </a:defRPr>
    </a:lvl8pPr>
    <a:lvl9pPr marL="9843716" algn="l" defTabSz="2460930" rtl="0" eaLnBrk="1" latinLnBrk="0" hangingPunct="1">
      <a:defRPr sz="32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18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18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18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8330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18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18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18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18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18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2329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18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843437" y="7768736"/>
            <a:ext cx="23055913" cy="3121712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5000" b="1" i="0" u="none" strike="noStrike" cap="none" baseline="0" dirty="0">
                <a:solidFill>
                  <a:srgbClr val="0072BC"/>
                </a:solidFill>
                <a:latin typeface="+mj-lt"/>
                <a:ea typeface="Arial"/>
                <a:cs typeface="Segoe UI" panose="020B0502040204020203" pitchFamily="34" charset="0"/>
                <a:sym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467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467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467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467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467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467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467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467"/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843456" y="2753544"/>
            <a:ext cx="23055913" cy="446449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3000" b="1" i="0" u="none" strike="noStrike" cap="none" baseline="0" dirty="0">
                <a:solidFill>
                  <a:srgbClr val="0072BC"/>
                </a:solidFill>
                <a:latin typeface="+mj-lt"/>
                <a:ea typeface="Arial"/>
                <a:cs typeface="Segoe UI" panose="020B0502040204020203" pitchFamily="34" charset="0"/>
                <a:sym typeface="Arial"/>
              </a:defRPr>
            </a:lvl1pPr>
            <a:lvl2pPr algn="ctr">
              <a:spcBef>
                <a:spcPts val="0"/>
              </a:spcBef>
              <a:buSzPct val="100000"/>
              <a:defRPr sz="13867"/>
            </a:lvl2pPr>
            <a:lvl3pPr algn="ctr">
              <a:spcBef>
                <a:spcPts val="0"/>
              </a:spcBef>
              <a:buSzPct val="100000"/>
              <a:defRPr sz="13867"/>
            </a:lvl3pPr>
            <a:lvl4pPr algn="ctr">
              <a:spcBef>
                <a:spcPts val="0"/>
              </a:spcBef>
              <a:buSzPct val="100000"/>
              <a:defRPr sz="13867"/>
            </a:lvl4pPr>
            <a:lvl5pPr algn="ctr">
              <a:spcBef>
                <a:spcPts val="0"/>
              </a:spcBef>
              <a:buSzPct val="100000"/>
              <a:defRPr sz="13867"/>
            </a:lvl5pPr>
            <a:lvl6pPr algn="ctr">
              <a:spcBef>
                <a:spcPts val="0"/>
              </a:spcBef>
              <a:buSzPct val="100000"/>
              <a:defRPr sz="13867"/>
            </a:lvl6pPr>
            <a:lvl7pPr algn="ctr">
              <a:spcBef>
                <a:spcPts val="0"/>
              </a:spcBef>
              <a:buSzPct val="100000"/>
              <a:defRPr sz="13867"/>
            </a:lvl7pPr>
            <a:lvl8pPr algn="ctr">
              <a:spcBef>
                <a:spcPts val="0"/>
              </a:spcBef>
              <a:buSzPct val="100000"/>
              <a:defRPr sz="13867"/>
            </a:lvl8pPr>
            <a:lvl9pPr algn="ctr">
              <a:spcBef>
                <a:spcPts val="0"/>
              </a:spcBef>
              <a:buSzPct val="100000"/>
              <a:defRPr sz="13867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22925650" y="12435243"/>
            <a:ext cx="1484726" cy="10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algn="r">
              <a:defRPr lang="ru" sz="2800" b="1" i="0" u="none" strike="noStrike" cap="none" baseline="0" smtClean="0">
                <a:solidFill>
                  <a:srgbClr val="92C5EB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Рисунок 2"/>
          <p:cNvSpPr>
            <a:spLocks noGrp="1"/>
          </p:cNvSpPr>
          <p:nvPr>
            <p:ph type="pic" idx="20"/>
          </p:nvPr>
        </p:nvSpPr>
        <p:spPr>
          <a:xfrm>
            <a:off x="12371387" y="4084320"/>
            <a:ext cx="5226744" cy="72803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4" name="Рисунок 2"/>
          <p:cNvSpPr>
            <a:spLocks noGrp="1"/>
          </p:cNvSpPr>
          <p:nvPr>
            <p:ph type="pic" idx="21"/>
          </p:nvPr>
        </p:nvSpPr>
        <p:spPr>
          <a:xfrm>
            <a:off x="6720856" y="4084320"/>
            <a:ext cx="5226744" cy="72803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2" name="Рисунок 2"/>
          <p:cNvSpPr>
            <a:spLocks noGrp="1"/>
          </p:cNvSpPr>
          <p:nvPr>
            <p:ph type="pic" idx="19"/>
          </p:nvPr>
        </p:nvSpPr>
        <p:spPr>
          <a:xfrm>
            <a:off x="18017851" y="4084320"/>
            <a:ext cx="5226744" cy="72803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83251" y="560160"/>
            <a:ext cx="23093252" cy="295232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8500" b="1" i="0" u="none" strike="noStrike" cap="none" baseline="0" dirty="0">
                <a:solidFill>
                  <a:srgbClr val="0072B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31333" y="3905250"/>
            <a:ext cx="5317067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2925650" y="12435243"/>
            <a:ext cx="1484726" cy="10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" sz="2800" b="1" i="0" u="none" strike="noStrike" cap="none" baseline="0" smtClean="0">
                <a:solidFill>
                  <a:srgbClr val="92C5EB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Shape 17"/>
          <p:cNvSpPr txBox="1">
            <a:spLocks noGrp="1"/>
          </p:cNvSpPr>
          <p:nvPr>
            <p:ph type="body" idx="22"/>
          </p:nvPr>
        </p:nvSpPr>
        <p:spPr>
          <a:xfrm>
            <a:off x="6610747" y="11520463"/>
            <a:ext cx="5472608" cy="7920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000" b="0" i="1" u="none" strike="noStrike" cap="none" spc="-5" baseline="0" dirty="0">
                <a:solidFill>
                  <a:schemeClr val="accent3">
                    <a:lumMod val="75000"/>
                  </a:schemeClr>
                </a:solidFill>
                <a:latin typeface="Franklin Gothic Book" panose="020B0503020102020204" pitchFamily="34" charset="0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6" name="Shape 17"/>
          <p:cNvSpPr txBox="1">
            <a:spLocks noGrp="1"/>
          </p:cNvSpPr>
          <p:nvPr>
            <p:ph type="body" idx="23"/>
          </p:nvPr>
        </p:nvSpPr>
        <p:spPr>
          <a:xfrm>
            <a:off x="12261278" y="11520463"/>
            <a:ext cx="5472608" cy="7920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000" b="0" i="1" u="none" strike="noStrike" cap="none" spc="-5" baseline="0" dirty="0">
                <a:solidFill>
                  <a:schemeClr val="accent3">
                    <a:lumMod val="75000"/>
                  </a:schemeClr>
                </a:solidFill>
                <a:latin typeface="Franklin Gothic Book" panose="020B0503020102020204" pitchFamily="34" charset="0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7" name="Shape 17"/>
          <p:cNvSpPr txBox="1">
            <a:spLocks noGrp="1"/>
          </p:cNvSpPr>
          <p:nvPr>
            <p:ph type="body" idx="24"/>
          </p:nvPr>
        </p:nvSpPr>
        <p:spPr>
          <a:xfrm>
            <a:off x="17907742" y="11520463"/>
            <a:ext cx="5472608" cy="7920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000" b="0" i="1" u="none" strike="noStrike" cap="none" spc="-5" baseline="0" dirty="0">
                <a:solidFill>
                  <a:schemeClr val="accent3">
                    <a:lumMod val="75000"/>
                  </a:schemeClr>
                </a:solidFill>
                <a:latin typeface="Franklin Gothic Book" panose="020B0503020102020204" pitchFamily="34" charset="0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86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79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79931" y="557213"/>
            <a:ext cx="23093252" cy="295232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8500" b="1" i="0" u="none" strike="noStrike" cap="none" baseline="0" dirty="0">
                <a:solidFill>
                  <a:srgbClr val="0072B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31333" y="3905250"/>
            <a:ext cx="7119574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2925650" y="12435243"/>
            <a:ext cx="1484726" cy="10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" sz="2800" b="1" i="0" u="none" strike="noStrike" cap="none" baseline="0" smtClean="0">
                <a:solidFill>
                  <a:srgbClr val="92C5EB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Shape 17"/>
          <p:cNvSpPr txBox="1">
            <a:spLocks noGrp="1"/>
          </p:cNvSpPr>
          <p:nvPr>
            <p:ph type="body" idx="13"/>
          </p:nvPr>
        </p:nvSpPr>
        <p:spPr>
          <a:xfrm>
            <a:off x="8577823" y="3905250"/>
            <a:ext cx="7119574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9" name="Shape 17"/>
          <p:cNvSpPr txBox="1">
            <a:spLocks noGrp="1"/>
          </p:cNvSpPr>
          <p:nvPr>
            <p:ph type="body" idx="14"/>
          </p:nvPr>
        </p:nvSpPr>
        <p:spPr>
          <a:xfrm>
            <a:off x="16224001" y="3905250"/>
            <a:ext cx="7119574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4" pos="779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78661" y="560919"/>
            <a:ext cx="23093252" cy="295232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8500" b="1" i="0" u="none" strike="noStrike" cap="none" baseline="0" dirty="0">
                <a:solidFill>
                  <a:srgbClr val="0072B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31333" y="3905250"/>
            <a:ext cx="7119574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2925650" y="12435243"/>
            <a:ext cx="1484726" cy="10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" sz="2800" b="1" i="0" u="none" strike="noStrike" cap="none" baseline="0" smtClean="0">
                <a:solidFill>
                  <a:srgbClr val="92C5EB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925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79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82469" y="560160"/>
            <a:ext cx="23093252" cy="295232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8500" b="1" i="0" u="none" strike="noStrike" cap="none" baseline="0" dirty="0">
                <a:solidFill>
                  <a:srgbClr val="0072B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31333" y="3905250"/>
            <a:ext cx="10791982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2925650" y="12435243"/>
            <a:ext cx="1484726" cy="10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" sz="2800" b="1" i="0" u="none" strike="noStrike" cap="none" baseline="0" smtClean="0">
                <a:solidFill>
                  <a:srgbClr val="92C5EB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Shape 17"/>
          <p:cNvSpPr txBox="1">
            <a:spLocks noGrp="1"/>
          </p:cNvSpPr>
          <p:nvPr>
            <p:ph type="body" idx="13"/>
          </p:nvPr>
        </p:nvSpPr>
        <p:spPr>
          <a:xfrm>
            <a:off x="12235755" y="3905250"/>
            <a:ext cx="10791982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533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79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82469" y="560160"/>
            <a:ext cx="23093252" cy="295232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8500" b="1" i="0" u="none" strike="noStrike" cap="none" baseline="0" dirty="0">
                <a:solidFill>
                  <a:srgbClr val="0072B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31333" y="3905250"/>
            <a:ext cx="10791982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2925650" y="12435243"/>
            <a:ext cx="1484726" cy="10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" sz="2800" b="1" i="0" u="none" strike="noStrike" cap="none" baseline="0" smtClean="0">
                <a:solidFill>
                  <a:srgbClr val="92C5EB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927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79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82469" y="560160"/>
            <a:ext cx="23093252" cy="295232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8500" b="1" i="0" u="none" strike="noStrike" cap="none" baseline="0" dirty="0">
                <a:solidFill>
                  <a:srgbClr val="0072B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2925650" y="12435243"/>
            <a:ext cx="1484726" cy="10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" sz="2800" b="1" i="0" u="none" strike="noStrike" cap="none" baseline="0" smtClean="0">
                <a:solidFill>
                  <a:srgbClr val="92C5EB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299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79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83251" y="560160"/>
            <a:ext cx="23093252" cy="295232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8500" b="1" i="0" u="none" strike="noStrike" cap="none" baseline="0" dirty="0">
                <a:solidFill>
                  <a:srgbClr val="0072B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31333" y="3905250"/>
            <a:ext cx="5317067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2925650" y="12435243"/>
            <a:ext cx="1484726" cy="10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" sz="2800" b="1" i="0" u="none" strike="noStrike" cap="none" baseline="0" smtClean="0">
                <a:solidFill>
                  <a:srgbClr val="92C5EB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Shape 17"/>
          <p:cNvSpPr txBox="1">
            <a:spLocks noGrp="1"/>
          </p:cNvSpPr>
          <p:nvPr>
            <p:ph type="body" idx="13"/>
          </p:nvPr>
        </p:nvSpPr>
        <p:spPr>
          <a:xfrm>
            <a:off x="12257658" y="3905250"/>
            <a:ext cx="5320208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0" name="Shape 17"/>
          <p:cNvSpPr txBox="1">
            <a:spLocks noGrp="1"/>
          </p:cNvSpPr>
          <p:nvPr>
            <p:ph type="body" idx="14"/>
          </p:nvPr>
        </p:nvSpPr>
        <p:spPr>
          <a:xfrm>
            <a:off x="6603504" y="3905250"/>
            <a:ext cx="5317067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1" name="Shape 17"/>
          <p:cNvSpPr txBox="1">
            <a:spLocks noGrp="1"/>
          </p:cNvSpPr>
          <p:nvPr>
            <p:ph type="body" idx="15"/>
          </p:nvPr>
        </p:nvSpPr>
        <p:spPr>
          <a:xfrm>
            <a:off x="17892761" y="3905250"/>
            <a:ext cx="5320208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439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79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"/>
          <p:cNvSpPr>
            <a:spLocks noGrp="1"/>
          </p:cNvSpPr>
          <p:nvPr>
            <p:ph type="pic" idx="13"/>
          </p:nvPr>
        </p:nvSpPr>
        <p:spPr>
          <a:xfrm>
            <a:off x="8690595" y="4081463"/>
            <a:ext cx="7244730" cy="57917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3" name="Рисунок 2"/>
          <p:cNvSpPr>
            <a:spLocks noGrp="1"/>
          </p:cNvSpPr>
          <p:nvPr>
            <p:ph type="pic" idx="15"/>
          </p:nvPr>
        </p:nvSpPr>
        <p:spPr>
          <a:xfrm>
            <a:off x="16352395" y="4081463"/>
            <a:ext cx="7244730" cy="57917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79931" y="557213"/>
            <a:ext cx="23093252" cy="295232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8500" b="1" i="0" u="none" strike="noStrike" cap="none" baseline="0" dirty="0">
                <a:solidFill>
                  <a:srgbClr val="0072B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31333" y="3905250"/>
            <a:ext cx="7119574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2925650" y="12435243"/>
            <a:ext cx="1484726" cy="10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" sz="2800" b="1" i="0" u="none" strike="noStrike" cap="none" baseline="0" smtClean="0">
                <a:solidFill>
                  <a:srgbClr val="92C5EB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Shape 17"/>
          <p:cNvSpPr txBox="1">
            <a:spLocks noGrp="1"/>
          </p:cNvSpPr>
          <p:nvPr>
            <p:ph type="body" idx="14"/>
          </p:nvPr>
        </p:nvSpPr>
        <p:spPr>
          <a:xfrm>
            <a:off x="8580486" y="10029025"/>
            <a:ext cx="5472608" cy="7920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000" b="0" i="1" u="none" strike="noStrike" cap="none" spc="-5" baseline="0" dirty="0">
                <a:solidFill>
                  <a:schemeClr val="accent3">
                    <a:lumMod val="75000"/>
                  </a:schemeClr>
                </a:solidFill>
                <a:latin typeface="Franklin Gothic Book" panose="020B0503020102020204" pitchFamily="34" charset="0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4" name="Shape 17"/>
          <p:cNvSpPr txBox="1">
            <a:spLocks noGrp="1"/>
          </p:cNvSpPr>
          <p:nvPr>
            <p:ph type="body" idx="16"/>
          </p:nvPr>
        </p:nvSpPr>
        <p:spPr>
          <a:xfrm>
            <a:off x="16242286" y="10029025"/>
            <a:ext cx="5472608" cy="7920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000" b="0" i="1" u="none" strike="noStrike" cap="none" spc="-5" baseline="0" dirty="0">
                <a:solidFill>
                  <a:schemeClr val="accent3">
                    <a:lumMod val="75000"/>
                  </a:schemeClr>
                </a:solidFill>
                <a:latin typeface="Franklin Gothic Book" panose="020B0503020102020204" pitchFamily="34" charset="0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1847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4" pos="779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2"/>
          <p:cNvSpPr>
            <a:spLocks noGrp="1"/>
          </p:cNvSpPr>
          <p:nvPr>
            <p:ph type="pic" idx="19"/>
          </p:nvPr>
        </p:nvSpPr>
        <p:spPr>
          <a:xfrm>
            <a:off x="18017851" y="8226152"/>
            <a:ext cx="5233019" cy="31384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3" name="Рисунок 2"/>
          <p:cNvSpPr>
            <a:spLocks noGrp="1"/>
          </p:cNvSpPr>
          <p:nvPr>
            <p:ph type="pic" idx="20"/>
          </p:nvPr>
        </p:nvSpPr>
        <p:spPr>
          <a:xfrm>
            <a:off x="12371387" y="8226152"/>
            <a:ext cx="5233019" cy="31384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4" name="Рисунок 2"/>
          <p:cNvSpPr>
            <a:spLocks noGrp="1"/>
          </p:cNvSpPr>
          <p:nvPr>
            <p:ph type="pic" idx="21"/>
          </p:nvPr>
        </p:nvSpPr>
        <p:spPr>
          <a:xfrm>
            <a:off x="6720856" y="8226152"/>
            <a:ext cx="5233019" cy="31384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37" name="Рисунок 2"/>
          <p:cNvSpPr>
            <a:spLocks noGrp="1"/>
          </p:cNvSpPr>
          <p:nvPr>
            <p:ph type="pic" idx="17"/>
          </p:nvPr>
        </p:nvSpPr>
        <p:spPr>
          <a:xfrm>
            <a:off x="18017851" y="4090987"/>
            <a:ext cx="5233019" cy="31384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35" name="Рисунок 2"/>
          <p:cNvSpPr>
            <a:spLocks noGrp="1"/>
          </p:cNvSpPr>
          <p:nvPr>
            <p:ph type="pic" idx="15"/>
          </p:nvPr>
        </p:nvSpPr>
        <p:spPr>
          <a:xfrm>
            <a:off x="12371387" y="4090987"/>
            <a:ext cx="5233019" cy="31384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5" name="Рисунок 2"/>
          <p:cNvSpPr>
            <a:spLocks noGrp="1"/>
          </p:cNvSpPr>
          <p:nvPr>
            <p:ph type="pic" idx="13"/>
          </p:nvPr>
        </p:nvSpPr>
        <p:spPr>
          <a:xfrm>
            <a:off x="6720856" y="4090987"/>
            <a:ext cx="5233019" cy="31384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83251" y="560160"/>
            <a:ext cx="23093252" cy="295232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8500" b="1" i="0" u="none" strike="noStrike" cap="none" baseline="0" dirty="0">
                <a:solidFill>
                  <a:srgbClr val="0072B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31333" y="3905250"/>
            <a:ext cx="5317067" cy="818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2925650" y="12435243"/>
            <a:ext cx="1484726" cy="10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" sz="2800" b="1" i="0" u="none" strike="noStrike" cap="none" baseline="0" smtClean="0">
                <a:solidFill>
                  <a:srgbClr val="92C5EB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Shape 17"/>
          <p:cNvSpPr txBox="1">
            <a:spLocks noGrp="1"/>
          </p:cNvSpPr>
          <p:nvPr>
            <p:ph type="body" idx="14"/>
          </p:nvPr>
        </p:nvSpPr>
        <p:spPr>
          <a:xfrm>
            <a:off x="6610747" y="7385298"/>
            <a:ext cx="5472608" cy="7920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000" b="0" i="1" u="none" strike="noStrike" cap="none" spc="-5" baseline="0" dirty="0">
                <a:solidFill>
                  <a:schemeClr val="accent3">
                    <a:lumMod val="75000"/>
                  </a:schemeClr>
                </a:solidFill>
                <a:latin typeface="Franklin Gothic Book" panose="020B0503020102020204" pitchFamily="34" charset="0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6" name="Shape 17"/>
          <p:cNvSpPr txBox="1">
            <a:spLocks noGrp="1"/>
          </p:cNvSpPr>
          <p:nvPr>
            <p:ph type="body" idx="16"/>
          </p:nvPr>
        </p:nvSpPr>
        <p:spPr>
          <a:xfrm>
            <a:off x="12261278" y="7385298"/>
            <a:ext cx="5472608" cy="7920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000" b="0" i="1" u="none" strike="noStrike" cap="none" spc="-5" baseline="0" dirty="0">
                <a:solidFill>
                  <a:schemeClr val="accent3">
                    <a:lumMod val="75000"/>
                  </a:schemeClr>
                </a:solidFill>
                <a:latin typeface="Franklin Gothic Book" panose="020B0503020102020204" pitchFamily="34" charset="0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8" name="Shape 17"/>
          <p:cNvSpPr txBox="1">
            <a:spLocks noGrp="1"/>
          </p:cNvSpPr>
          <p:nvPr>
            <p:ph type="body" idx="18"/>
          </p:nvPr>
        </p:nvSpPr>
        <p:spPr>
          <a:xfrm>
            <a:off x="17907742" y="7385298"/>
            <a:ext cx="5472608" cy="7920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000" b="0" i="1" u="none" strike="noStrike" cap="none" spc="-5" baseline="0" dirty="0">
                <a:solidFill>
                  <a:schemeClr val="accent3">
                    <a:lumMod val="75000"/>
                  </a:schemeClr>
                </a:solidFill>
                <a:latin typeface="Franklin Gothic Book" panose="020B0503020102020204" pitchFamily="34" charset="0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5" name="Shape 17"/>
          <p:cNvSpPr txBox="1">
            <a:spLocks noGrp="1"/>
          </p:cNvSpPr>
          <p:nvPr>
            <p:ph type="body" idx="22"/>
          </p:nvPr>
        </p:nvSpPr>
        <p:spPr>
          <a:xfrm>
            <a:off x="6610747" y="11520463"/>
            <a:ext cx="5472608" cy="7920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000" b="0" i="1" u="none" strike="noStrike" cap="none" spc="-5" baseline="0" dirty="0">
                <a:solidFill>
                  <a:schemeClr val="accent3">
                    <a:lumMod val="75000"/>
                  </a:schemeClr>
                </a:solidFill>
                <a:latin typeface="Franklin Gothic Book" panose="020B0503020102020204" pitchFamily="34" charset="0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6" name="Shape 17"/>
          <p:cNvSpPr txBox="1">
            <a:spLocks noGrp="1"/>
          </p:cNvSpPr>
          <p:nvPr>
            <p:ph type="body" idx="23"/>
          </p:nvPr>
        </p:nvSpPr>
        <p:spPr>
          <a:xfrm>
            <a:off x="12261278" y="11520463"/>
            <a:ext cx="5472608" cy="7920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000" b="0" i="1" u="none" strike="noStrike" cap="none" spc="-5" baseline="0" dirty="0">
                <a:solidFill>
                  <a:schemeClr val="accent3">
                    <a:lumMod val="75000"/>
                  </a:schemeClr>
                </a:solidFill>
                <a:latin typeface="Franklin Gothic Book" panose="020B0503020102020204" pitchFamily="34" charset="0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7" name="Shape 17"/>
          <p:cNvSpPr txBox="1">
            <a:spLocks noGrp="1"/>
          </p:cNvSpPr>
          <p:nvPr>
            <p:ph type="body" idx="24"/>
          </p:nvPr>
        </p:nvSpPr>
        <p:spPr>
          <a:xfrm>
            <a:off x="17907742" y="11520463"/>
            <a:ext cx="5472608" cy="7920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000" b="0" i="1" u="none" strike="noStrike" cap="none" spc="-5" baseline="0" dirty="0">
                <a:solidFill>
                  <a:schemeClr val="accent3">
                    <a:lumMod val="75000"/>
                  </a:schemeClr>
                </a:solidFill>
                <a:latin typeface="Franklin Gothic Book" panose="020B0503020102020204" pitchFamily="34" charset="0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6895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79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843437" y="1186742"/>
            <a:ext cx="23055913" cy="1527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843437" y="3073267"/>
            <a:ext cx="23055913" cy="91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22925650" y="12435243"/>
            <a:ext cx="1484726" cy="104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ru" sz="2667" smtClean="0">
                <a:solidFill>
                  <a:schemeClr val="dk2"/>
                </a:solidFill>
              </a:rPr>
              <a:pPr algn="r"/>
              <a:t>‹#›</a:t>
            </a:fld>
            <a:endParaRPr lang="ru" sz="2667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7" r:id="rId3"/>
    <p:sldLayoutId id="2147483663" r:id="rId4"/>
    <p:sldLayoutId id="2147483666" r:id="rId5"/>
    <p:sldLayoutId id="2147483661" r:id="rId6"/>
    <p:sldLayoutId id="2147483665" r:id="rId7"/>
    <p:sldLayoutId id="2147483670" r:id="rId8"/>
    <p:sldLayoutId id="2147483669" r:id="rId9"/>
    <p:sldLayoutId id="2147483671" r:id="rId10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733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kbsapr.ru/" TargetMode="External"/><Relationship Id="rId2" Type="http://schemas.openxmlformats.org/officeDocument/2006/relationships/hyperlink" Target="mailto:tatianash@okbsapr.ru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ipt.ru/pusk/programs/software/index.php?SECTION_ID=819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94123" y="5489848"/>
            <a:ext cx="23055913" cy="4464497"/>
          </a:xfrm>
        </p:spPr>
        <p:txBody>
          <a:bodyPr/>
          <a:lstStyle/>
          <a:p>
            <a:r>
              <a:rPr lang="ru-RU" sz="7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Проф.переподготовка и </a:t>
            </a:r>
            <a:br>
              <a:rPr lang="ru-RU" sz="7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7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повышение квалификации </a:t>
            </a:r>
            <a:br>
              <a:rPr lang="ru-RU" sz="7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7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направлению </a:t>
            </a:r>
            <a:br>
              <a:rPr lang="ru-RU" sz="7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7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«Информационная безопасность»</a:t>
            </a:r>
            <a:br>
              <a:rPr lang="ru-RU" sz="7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ru-RU" sz="7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ОКБ САПР совместно с МФТИ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371" y="1025352"/>
            <a:ext cx="2437777" cy="7382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950882-EC5F-4722-82E9-C6871B165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627" y="1025352"/>
            <a:ext cx="3824080" cy="362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8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883251" y="560160"/>
            <a:ext cx="22561026" cy="1440056"/>
          </a:xfrm>
        </p:spPr>
        <p:txBody>
          <a:bodyPr/>
          <a:lstStyle/>
          <a:p>
            <a:r>
              <a:rPr lang="ru-RU" sz="6000" dirty="0"/>
              <a:t>Удостоверения и дипломы</a:t>
            </a:r>
            <a:br>
              <a:rPr lang="ru" sz="2400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B7CF6368-19F5-4775-BF10-E5859B050BA5}" type="slidenum">
              <a:rPr lang="ru" sz="2800" b="1" smtClean="0">
                <a:solidFill>
                  <a:srgbClr val="92C5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10</a:t>
            </a:fld>
            <a:endParaRPr lang="ru" sz="2800" b="1" dirty="0">
              <a:solidFill>
                <a:srgbClr val="92C5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594893" y="3027928"/>
            <a:ext cx="10865130" cy="3277028"/>
          </a:xfrm>
        </p:spPr>
        <p:txBody>
          <a:bodyPr/>
          <a:lstStyle/>
          <a:p>
            <a:pPr marL="457200" indent="-457200" algn="just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 повышении квалификации слушатели получают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удостоверение МФТИ 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 повышении квалификации установленного образца. </a:t>
            </a:r>
          </a:p>
          <a:p>
            <a:pPr marL="457200" indent="-457200" algn="just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 algn="just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algn="just"/>
            <a:endParaRPr lang="ru-RU" dirty="0"/>
          </a:p>
        </p:txBody>
      </p:sp>
      <p:pic>
        <p:nvPicPr>
          <p:cNvPr id="6" name="Рисунок 5" descr="diplom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9459" y="5748115"/>
            <a:ext cx="9937104" cy="7086549"/>
          </a:xfrm>
          <a:prstGeom prst="rect">
            <a:avLst/>
          </a:prstGeom>
        </p:spPr>
      </p:pic>
      <p:pic>
        <p:nvPicPr>
          <p:cNvPr id="7" name="Рисунок 6" descr="certifica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39" y="5695351"/>
            <a:ext cx="10153128" cy="72632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348653" y="3027928"/>
            <a:ext cx="107996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 профессиональной переподготовке слушатели получают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диплом МФТИ 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 переподготовке установленного образца.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44342-5BBC-48F7-811F-75B098176E6A}"/>
              </a:ext>
            </a:extLst>
          </p:cNvPr>
          <p:cNvSpPr txBox="1"/>
          <p:nvPr/>
        </p:nvSpPr>
        <p:spPr>
          <a:xfrm>
            <a:off x="834551" y="2000216"/>
            <a:ext cx="22098378" cy="122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pc="13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УСПЕШНОЕ ЗАВЕРШЕНИЕ АТТЕСТАЦИИ СОПРОВОЖДАЕТСЯ ПОЛУЧЕНИЕМ ДОКУМЕНТА 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251" y="560160"/>
            <a:ext cx="23093252" cy="1257280"/>
          </a:xfrm>
        </p:spPr>
        <p:txBody>
          <a:bodyPr/>
          <a:lstStyle/>
          <a:p>
            <a:r>
              <a:rPr lang="ru-RU" sz="6000" dirty="0"/>
              <a:t>Контакты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2115" y="2465512"/>
            <a:ext cx="18280814" cy="1656605"/>
          </a:xfrm>
        </p:spPr>
        <p:txBody>
          <a:bodyPr/>
          <a:lstStyle/>
          <a:p>
            <a:pPr lvl="0">
              <a:buClr>
                <a:srgbClr val="525252"/>
              </a:buClr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все вопросы охотно ответит </a:t>
            </a:r>
          </a:p>
          <a:p>
            <a:pPr lvl="0">
              <a:buClr>
                <a:srgbClr val="525252"/>
              </a:buClr>
            </a:pPr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КАННЕР ТАТЬЯНА МИХАЙЛОВНА</a:t>
            </a:r>
          </a:p>
          <a:p>
            <a:pPr lvl="0">
              <a:buClr>
                <a:srgbClr val="525252"/>
              </a:buClr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Руководитель учебного центра ОКБ САПР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3"/>
          </p:nvPr>
        </p:nvSpPr>
        <p:spPr>
          <a:xfrm>
            <a:off x="994123" y="5561856"/>
            <a:ext cx="21746416" cy="4608512"/>
          </a:xfrm>
        </p:spPr>
        <p:txBody>
          <a:bodyPr/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Тел. +7 (926) 235 14 67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tatianash@okbsapr.ru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01800" indent="-1701800"/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Адрес: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https://www.okbsapr.ru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https://mipt.ru/pusk/programs/software/index.php?SECTION_ID=8192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01800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совместные с ОКБ САПР программы по ИБ  на сайте МФТИ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Адрес: г. Москва,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2-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ой </a:t>
            </a:r>
            <a:r>
              <a:rPr lang="ru-RU" sz="4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Кожевнический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пер., д.12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670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94123" y="3257600"/>
            <a:ext cx="23055913" cy="4464497"/>
          </a:xfrm>
        </p:spPr>
        <p:txBody>
          <a:bodyPr/>
          <a:lstStyle/>
          <a:p>
            <a:r>
              <a:rPr lang="ru-RU" sz="7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Приглашаем к сотрудничеству!</a:t>
            </a:r>
            <a:br>
              <a:rPr lang="ru-RU" sz="7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ru-RU" sz="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371" y="1025352"/>
            <a:ext cx="2437777" cy="738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579F36-EF33-4403-8D08-1B68F37FD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627" y="1025352"/>
            <a:ext cx="3824080" cy="362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82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883251" y="560160"/>
            <a:ext cx="22561026" cy="1440056"/>
          </a:xfrm>
        </p:spPr>
        <p:txBody>
          <a:bodyPr/>
          <a:lstStyle/>
          <a:p>
            <a:pPr algn="just"/>
            <a:r>
              <a:rPr lang="ru-RU" sz="5600" b="0" dirty="0"/>
              <a:t>Необходимость прохождения проф.переподготовки и повышения квалификации по направлению ИБ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B7CF6368-19F5-4775-BF10-E5859B050BA5}" type="slidenum">
              <a:rPr lang="ru" sz="2800" b="1" smtClean="0">
                <a:solidFill>
                  <a:srgbClr val="92C5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2</a:t>
            </a:fld>
            <a:endParaRPr lang="ru" sz="2800" b="1" dirty="0">
              <a:solidFill>
                <a:srgbClr val="92C5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994123" y="2753544"/>
            <a:ext cx="23084448" cy="8136904"/>
          </a:xfrm>
        </p:spPr>
        <p:txBody>
          <a:bodyPr/>
          <a:lstStyle/>
          <a:p>
            <a:pPr marL="457200" indent="-457200">
              <a:spcAft>
                <a:spcPts val="800"/>
              </a:spcAft>
              <a:buClr>
                <a:srgbClr val="0072BC"/>
              </a:buClr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Регламентируется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следующими нормативным документами: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Clr>
                <a:srgbClr val="0072BC"/>
              </a:buClr>
              <a:buFont typeface="+mj-lt"/>
              <a:buAutoNum type="arabicPeriod"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Федеральным законом от 29.12.2012 N 273-ФЗ (ред. от 04.08.2023) «Об образовании в Российской Федерации» (с изм. и доп., вступ. в силу с 01.09.2023).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Clr>
                <a:srgbClr val="0072BC"/>
              </a:buClr>
              <a:buFont typeface="+mj-lt"/>
              <a:buAutoNum type="arabicPeriod"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Постановлением правительства 16.04.2012 N 313 «Об утверждении положения о лицензировании отдельных видов деятельности, связанных с шифровальными (криптографическими) средствами».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Clr>
                <a:srgbClr val="0072BC"/>
              </a:buClr>
              <a:buFont typeface="+mj-lt"/>
              <a:buAutoNum type="arabicPeriod"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Положением о лицензировании деятельности по ТЗКИ, утвержденным постановлением Правительства РФ от 3 февраля 2012 г. N 79 (с изменениями, внесенными постановлением Правительства РФ от 15 июня 2016 г. N 541).</a:t>
            </a:r>
          </a:p>
          <a:p>
            <a:pPr marL="742950" indent="-742950" algn="just">
              <a:spcBef>
                <a:spcPts val="600"/>
              </a:spcBef>
              <a:spcAft>
                <a:spcPts val="600"/>
              </a:spcAft>
              <a:buClr>
                <a:srgbClr val="0072BC"/>
              </a:buClr>
              <a:buFont typeface="+mj-lt"/>
              <a:buAutoNum type="arabicPeriod"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Постановлением правительства Правительства Российской Федерации от 15.07.2022 №1272 «Об утверждении типового положения о заместителе руководителя органа (организации), ответственного за обеспечение информационной безопасности в органе (организации), и типового положения о структурном подразделении в органе (организации), обеспечивающим информационную безопасность органа (организации)».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C3FC3D92-995E-4AB7-A134-022A01F27B12}"/>
              </a:ext>
            </a:extLst>
          </p:cNvPr>
          <p:cNvSpPr txBox="1">
            <a:spLocks/>
          </p:cNvSpPr>
          <p:nvPr/>
        </p:nvSpPr>
        <p:spPr>
          <a:xfrm>
            <a:off x="1325928" y="10953894"/>
            <a:ext cx="23084448" cy="28830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3200" b="0" i="0" u="none" strike="noStrike" cap="none" spc="-5" baseline="0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3733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3733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3733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3733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3733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3733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3733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3733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800"/>
              </a:spcAft>
              <a:buClr>
                <a:srgbClr val="0072BC"/>
              </a:buClr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Вне зависимости от того, каким документом или иной жизненной задачей мотивировано Ваше решение пройти обучение, выбор учебного центра ОКБ САПР целесообразен. В этой презентации –  о том, почему.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883251" y="560160"/>
            <a:ext cx="23297448" cy="1440056"/>
          </a:xfrm>
        </p:spPr>
        <p:txBody>
          <a:bodyPr/>
          <a:lstStyle/>
          <a:p>
            <a:r>
              <a:rPr lang="ru-RU" sz="6000" dirty="0"/>
              <a:t>Направления обучения</a:t>
            </a:r>
            <a:br>
              <a:rPr lang="ru" sz="2400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B7CF6368-19F5-4775-BF10-E5859B050BA5}" type="slidenum">
              <a:rPr lang="ru" sz="2800" b="1" smtClean="0">
                <a:solidFill>
                  <a:srgbClr val="92C5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3</a:t>
            </a:fld>
            <a:endParaRPr lang="ru" sz="2800" b="1" dirty="0">
              <a:solidFill>
                <a:srgbClr val="92C5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1066132" y="7705016"/>
            <a:ext cx="22826535" cy="881176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4000" b="1" spc="13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Программы по ИБ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/>
              <a:t>Профессиональная переподготовка</a:t>
            </a:r>
          </a:p>
          <a:p>
            <a:pPr marL="457200" indent="-457200">
              <a:buAutoNum type="arabicPeriod"/>
            </a:pPr>
            <a:r>
              <a:rPr lang="ru-RU" sz="2400" dirty="0"/>
              <a:t>Технологии и средства обеспечения компьютерной безопасности (программа согласована с УМО ИБ и ФСБ России) (540 </a:t>
            </a:r>
            <a:r>
              <a:rPr lang="ru-RU" sz="2400" dirty="0" err="1"/>
              <a:t>ак.ч</a:t>
            </a:r>
            <a:r>
              <a:rPr lang="ru-RU" sz="2400" dirty="0"/>
              <a:t>.)</a:t>
            </a:r>
          </a:p>
          <a:p>
            <a:r>
              <a:rPr lang="ru-RU" dirty="0"/>
              <a:t>Повышение квалификации</a:t>
            </a:r>
          </a:p>
          <a:p>
            <a:pPr marL="457200" indent="-457200">
              <a:buAutoNum type="arabicPeriod"/>
            </a:pPr>
            <a:r>
              <a:rPr lang="ru-RU" sz="2400" dirty="0"/>
              <a:t>Технологии и средства защиты компьютерных систем (102 </a:t>
            </a:r>
            <a:r>
              <a:rPr lang="ru-RU" sz="2400" dirty="0" err="1"/>
              <a:t>ак.ч</a:t>
            </a:r>
            <a:r>
              <a:rPr lang="ru-RU" sz="2400" dirty="0"/>
              <a:t>.)</a:t>
            </a:r>
          </a:p>
        </p:txBody>
      </p:sp>
      <p:pic>
        <p:nvPicPr>
          <p:cNvPr id="21" name="Рисунок 20" descr="logo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84355" y="809328"/>
            <a:ext cx="2934929" cy="768672"/>
          </a:xfrm>
          <a:prstGeom prst="rect">
            <a:avLst/>
          </a:prstGeom>
        </p:spPr>
      </p:pic>
      <p:sp>
        <p:nvSpPr>
          <p:cNvPr id="25" name="Текст 2"/>
          <p:cNvSpPr>
            <a:spLocks noGrp="1"/>
          </p:cNvSpPr>
          <p:nvPr>
            <p:ph type="body" idx="1"/>
          </p:nvPr>
        </p:nvSpPr>
        <p:spPr>
          <a:xfrm>
            <a:off x="994123" y="1889448"/>
            <a:ext cx="21170352" cy="881176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4000" b="1" spc="13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Программы по ТЗИ (согласованы с ФСТЭК России)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/>
              <a:t>Профессиональная подготовка</a:t>
            </a:r>
          </a:p>
          <a:p>
            <a:pPr marL="514350" indent="-514350">
              <a:buAutoNum type="arabicPeriod"/>
            </a:pPr>
            <a:r>
              <a:rPr lang="ru-RU" sz="2400" dirty="0"/>
              <a:t>ТЗИ ограниченного доступа, не содержащая сведения, составляющие государственную тайну (706 </a:t>
            </a:r>
            <a:r>
              <a:rPr lang="ru-RU" sz="2400" dirty="0" err="1"/>
              <a:t>ак.ч</a:t>
            </a:r>
            <a:r>
              <a:rPr lang="ru-RU" sz="2400" dirty="0"/>
              <a:t>.)</a:t>
            </a:r>
          </a:p>
          <a:p>
            <a:pPr marL="514350" indent="-514350">
              <a:buAutoNum type="arabicPeriod"/>
            </a:pPr>
            <a:r>
              <a:rPr lang="ru-RU" sz="2400" dirty="0"/>
              <a:t>Информационная безопасность. Техническая защита конфиденциальной информации (470/520 </a:t>
            </a:r>
            <a:r>
              <a:rPr lang="ru-RU" sz="2400" dirty="0" err="1"/>
              <a:t>ак.ч</a:t>
            </a:r>
            <a:r>
              <a:rPr lang="ru-RU" sz="2400" dirty="0"/>
              <a:t>.)</a:t>
            </a:r>
          </a:p>
          <a:p>
            <a:r>
              <a:rPr lang="ru-RU" dirty="0"/>
              <a:t>Повышение квалификации</a:t>
            </a:r>
          </a:p>
          <a:p>
            <a:pPr marL="514350" indent="-514350">
              <a:buAutoNum type="arabicPeriod"/>
            </a:pPr>
            <a:r>
              <a:rPr lang="ru-RU" sz="2400" dirty="0"/>
              <a:t>ТЗИ. Организация защиты информации от несанкционированного доступа (216 </a:t>
            </a:r>
            <a:r>
              <a:rPr lang="ru-RU" sz="2400" dirty="0" err="1"/>
              <a:t>ак.ч</a:t>
            </a:r>
            <a:r>
              <a:rPr lang="ru-RU" sz="2400" dirty="0"/>
              <a:t>.)</a:t>
            </a:r>
          </a:p>
          <a:p>
            <a:pPr marL="514350" indent="-514350">
              <a:buAutoNum type="arabicPeriod"/>
            </a:pPr>
            <a:r>
              <a:rPr lang="ru-RU" sz="2400" dirty="0"/>
              <a:t>ТЗИ. Способы и средства защиты информации от несанкционированного доступа (108 </a:t>
            </a:r>
            <a:r>
              <a:rPr lang="ru-RU" sz="2400" dirty="0" err="1"/>
              <a:t>ак.ч</a:t>
            </a:r>
            <a:r>
              <a:rPr lang="ru-RU" sz="2400" dirty="0"/>
              <a:t>.)</a:t>
            </a:r>
          </a:p>
          <a:p>
            <a:pPr marL="514350" indent="-514350">
              <a:buAutoNum type="arabicPeriod"/>
            </a:pPr>
            <a:r>
              <a:rPr lang="ru-RU" sz="2400" dirty="0"/>
              <a:t>ТЗИ. Сертификация средств защиты информации по требованиям безопасности информации (216 </a:t>
            </a:r>
            <a:r>
              <a:rPr lang="ru-RU" sz="2400" dirty="0" err="1"/>
              <a:t>ак.ч</a:t>
            </a:r>
            <a:r>
              <a:rPr lang="ru-RU" sz="2400" dirty="0"/>
              <a:t>.)</a:t>
            </a:r>
          </a:p>
          <a:p>
            <a:pPr marL="514350" indent="-514350">
              <a:buAutoNum type="arabicPeriod"/>
            </a:pPr>
            <a:r>
              <a:rPr lang="ru-RU" sz="2400" dirty="0"/>
              <a:t>Программа повышения квалификации специалистов, работающих в области обеспечения безопасности значимых объектов КИИ (216 </a:t>
            </a:r>
            <a:r>
              <a:rPr lang="ru-RU" sz="2400" dirty="0" err="1"/>
              <a:t>ак.ч</a:t>
            </a:r>
            <a:r>
              <a:rPr lang="ru-RU" sz="2400" dirty="0"/>
              <a:t>.)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28" name="Текст 2"/>
          <p:cNvSpPr>
            <a:spLocks noGrp="1"/>
          </p:cNvSpPr>
          <p:nvPr>
            <p:ph type="body" idx="1"/>
          </p:nvPr>
        </p:nvSpPr>
        <p:spPr>
          <a:xfrm>
            <a:off x="1066131" y="11161400"/>
            <a:ext cx="21602400" cy="881176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4000" b="1" spc="13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Авторские программы стажировок</a:t>
            </a:r>
          </a:p>
          <a:p>
            <a:pPr marL="457200" indent="-457200">
              <a:buAutoNum type="arabicPeriod"/>
            </a:pPr>
            <a:r>
              <a:rPr lang="ru-RU" sz="2400" dirty="0"/>
              <a:t>Защита информации в </a:t>
            </a:r>
            <a:r>
              <a:rPr lang="ru-RU" sz="2400" dirty="0" err="1"/>
              <a:t>ИСПДн</a:t>
            </a:r>
            <a:r>
              <a:rPr lang="ru-RU" sz="2400" dirty="0"/>
              <a:t>, ГИС и значимых объектах КИИ (72 </a:t>
            </a:r>
            <a:r>
              <a:rPr lang="ru-RU" sz="2400" dirty="0" err="1"/>
              <a:t>ак.ч</a:t>
            </a:r>
            <a:r>
              <a:rPr lang="ru-RU" sz="2400" dirty="0"/>
              <a:t>.)</a:t>
            </a:r>
          </a:p>
          <a:p>
            <a:pPr marL="457200" indent="-457200">
              <a:buAutoNum type="arabicPeriod"/>
            </a:pPr>
            <a:r>
              <a:rPr lang="ru-RU" sz="2400" dirty="0"/>
              <a:t>Защита персональных данных )16/32/72 </a:t>
            </a:r>
            <a:r>
              <a:rPr lang="ru-RU" sz="2400" dirty="0" err="1"/>
              <a:t>ак.ч</a:t>
            </a:r>
            <a:r>
              <a:rPr lang="ru-RU" sz="2400" dirty="0"/>
              <a:t>.) </a:t>
            </a:r>
          </a:p>
          <a:p>
            <a:endParaRPr lang="ru-RU" dirty="0"/>
          </a:p>
        </p:txBody>
      </p:sp>
      <p:pic>
        <p:nvPicPr>
          <p:cNvPr id="24" name="Рисунок 23" descr="mipt_rus_p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2027" y="521296"/>
            <a:ext cx="3224239" cy="144016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5834" y="2114718"/>
            <a:ext cx="6792857" cy="4369042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316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4603635" cy="1371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93" dirty="0"/>
          </a:p>
        </p:txBody>
      </p:sp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883251" y="560160"/>
            <a:ext cx="13202648" cy="1440056"/>
          </a:xfrm>
        </p:spPr>
        <p:txBody>
          <a:bodyPr/>
          <a:lstStyle/>
          <a:p>
            <a:r>
              <a:rPr lang="ru-RU" sz="6000" dirty="0"/>
              <a:t>Форма обучения</a:t>
            </a:r>
            <a:br>
              <a:rPr lang="ru" sz="2400" dirty="0"/>
            </a:br>
            <a:endParaRPr lang="ru-RU" dirty="0"/>
          </a:p>
        </p:txBody>
      </p:sp>
      <p:sp>
        <p:nvSpPr>
          <p:cNvPr id="40" name="Текст 2"/>
          <p:cNvSpPr>
            <a:spLocks noGrp="1"/>
          </p:cNvSpPr>
          <p:nvPr>
            <p:ph type="body" idx="1"/>
          </p:nvPr>
        </p:nvSpPr>
        <p:spPr>
          <a:xfrm>
            <a:off x="1074208" y="2609528"/>
            <a:ext cx="22785315" cy="11305256"/>
          </a:xfrm>
        </p:spPr>
        <p:txBody>
          <a:bodyPr/>
          <a:lstStyle/>
          <a:p>
            <a:pPr algn="just">
              <a:spcAft>
                <a:spcPts val="800"/>
              </a:spcAft>
            </a:pPr>
            <a:r>
              <a:rPr lang="ru-RU" sz="4000" b="1" spc="13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ОЧНО-ЗАОЧНОЕ ОБУЧЕНИЕ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85725" indent="-85725" algn="just">
              <a:spcBef>
                <a:spcPts val="1200"/>
              </a:spcBef>
              <a:spcAft>
                <a:spcPts val="800"/>
              </a:spcAft>
              <a:buClr>
                <a:srgbClr val="0072BC"/>
              </a:buClr>
            </a:pPr>
            <a:endParaRPr lang="ru-RU" sz="4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85725" indent="-85725" algn="just">
              <a:spcBef>
                <a:spcPts val="1200"/>
              </a:spcBef>
              <a:spcAft>
                <a:spcPts val="800"/>
              </a:spcAft>
              <a:buClr>
                <a:srgbClr val="0072BC"/>
              </a:buClr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Теоретические занятия </a:t>
            </a:r>
          </a:p>
          <a:p>
            <a:pPr marL="85725" indent="-85725" algn="just">
              <a:spcBef>
                <a:spcPts val="1200"/>
              </a:spcBef>
              <a:spcAft>
                <a:spcPts val="800"/>
              </a:spcAft>
              <a:buClr>
                <a:srgbClr val="0072BC"/>
              </a:buClr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проводятся дистанционно:</a:t>
            </a:r>
          </a:p>
          <a:p>
            <a:pPr marL="1166813" indent="-536575" algn="just">
              <a:spcAft>
                <a:spcPts val="800"/>
              </a:spcAft>
              <a:buClr>
                <a:srgbClr val="0072BC"/>
              </a:buClr>
              <a:buFont typeface="Arial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участие слушателей в вебинарах (по расписанию) </a:t>
            </a:r>
          </a:p>
          <a:p>
            <a:pPr marL="1166813" indent="-536575" algn="just">
              <a:spcAft>
                <a:spcPts val="800"/>
              </a:spcAft>
              <a:buClr>
                <a:srgbClr val="0072BC"/>
              </a:buClr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или</a:t>
            </a:r>
          </a:p>
          <a:p>
            <a:pPr marL="1166813" indent="-536575" algn="just">
              <a:spcAft>
                <a:spcPts val="800"/>
              </a:spcAft>
              <a:buClr>
                <a:srgbClr val="0072BC"/>
              </a:buClr>
              <a:buFont typeface="Arial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просмотр слушателями записей прошедших вебинаров (в любое удобное время)</a:t>
            </a:r>
          </a:p>
          <a:p>
            <a:pPr algn="just">
              <a:spcBef>
                <a:spcPts val="1200"/>
              </a:spcBef>
              <a:spcAft>
                <a:spcPts val="800"/>
              </a:spcAft>
              <a:buClr>
                <a:srgbClr val="0072BC"/>
              </a:buClr>
            </a:pPr>
            <a:endParaRPr lang="ru-RU" sz="4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  <a:spcAft>
                <a:spcPts val="800"/>
              </a:spcAft>
              <a:buClr>
                <a:srgbClr val="0072BC"/>
              </a:buClr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Практические занятия </a:t>
            </a:r>
          </a:p>
          <a:p>
            <a:pPr algn="just">
              <a:spcBef>
                <a:spcPts val="1200"/>
              </a:spcBef>
              <a:spcAft>
                <a:spcPts val="800"/>
              </a:spcAft>
              <a:buClr>
                <a:srgbClr val="0072BC"/>
              </a:buClr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проводятся в виде коротких очных сессий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ОКБ САПР в Москве.</a:t>
            </a:r>
          </a:p>
          <a:p>
            <a:pPr algn="just">
              <a:spcBef>
                <a:spcPts val="1200"/>
              </a:spcBef>
              <a:spcAft>
                <a:spcPts val="800"/>
              </a:spcAft>
              <a:buClr>
                <a:srgbClr val="0072BC"/>
              </a:buClr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согласованию возможно дистанционное участие в очных сессиях.</a:t>
            </a:r>
          </a:p>
          <a:p>
            <a:pPr marL="10795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79500" indent="-457200">
              <a:spcAft>
                <a:spcPts val="800"/>
              </a:spcAft>
              <a:buClr>
                <a:srgbClr val="0072BC"/>
              </a:buClr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</a:pPr>
            <a:endParaRPr lang="ru-RU" dirty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B7CF6368-19F5-4775-BF10-E5859B050BA5}" type="slidenum">
              <a:rPr lang="ru" sz="2800" b="1" smtClean="0">
                <a:solidFill>
                  <a:srgbClr val="92C5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4</a:t>
            </a:fld>
            <a:endParaRPr lang="ru" sz="2800" b="1" dirty="0">
              <a:solidFill>
                <a:srgbClr val="92C5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88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4603635" cy="1371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93" dirty="0"/>
          </a:p>
        </p:txBody>
      </p:sp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883251" y="560160"/>
            <a:ext cx="13202648" cy="1440056"/>
          </a:xfrm>
        </p:spPr>
        <p:txBody>
          <a:bodyPr/>
          <a:lstStyle/>
          <a:p>
            <a:r>
              <a:rPr lang="ru-RU" sz="6000" dirty="0"/>
              <a:t>Форма обучения</a:t>
            </a:r>
            <a:br>
              <a:rPr lang="ru" sz="2400" dirty="0"/>
            </a:br>
            <a:endParaRPr lang="ru-RU" dirty="0"/>
          </a:p>
        </p:txBody>
      </p:sp>
      <p:sp>
        <p:nvSpPr>
          <p:cNvPr id="40" name="Текст 2"/>
          <p:cNvSpPr>
            <a:spLocks noGrp="1"/>
          </p:cNvSpPr>
          <p:nvPr>
            <p:ph type="body" idx="1"/>
          </p:nvPr>
        </p:nvSpPr>
        <p:spPr>
          <a:xfrm>
            <a:off x="1074209" y="1961456"/>
            <a:ext cx="19074042" cy="11305256"/>
          </a:xfrm>
        </p:spPr>
        <p:txBody>
          <a:bodyPr/>
          <a:lstStyle/>
          <a:p>
            <a:pPr marL="457200" indent="-457200" algn="just">
              <a:spcAft>
                <a:spcPts val="800"/>
              </a:spcAft>
              <a:buClr>
                <a:srgbClr val="0072BC"/>
              </a:buClr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теоретических занятий используются:</a:t>
            </a:r>
          </a:p>
          <a:p>
            <a:pPr marL="457200" indent="-457200" algn="just">
              <a:spcAft>
                <a:spcPts val="800"/>
              </a:spcAft>
              <a:buClr>
                <a:srgbClr val="0072BC"/>
              </a:buClr>
            </a:pPr>
            <a:endParaRPr lang="en-US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79500" indent="-457200" algn="just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Система дистанционного обучения (СДО) – на базе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Moodle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79500" indent="-457200" algn="just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Вебинарная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комната –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BBB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795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79500" indent="-457200">
              <a:spcAft>
                <a:spcPts val="800"/>
              </a:spcAft>
              <a:buClr>
                <a:srgbClr val="0072BC"/>
              </a:buClr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</a:pPr>
            <a:endParaRPr lang="ru-RU" dirty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B7CF6368-19F5-4775-BF10-E5859B050BA5}" type="slidenum">
              <a:rPr lang="ru" sz="2800" b="1" smtClean="0">
                <a:solidFill>
                  <a:srgbClr val="92C5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5</a:t>
            </a:fld>
            <a:endParaRPr lang="ru" sz="2800" b="1" dirty="0">
              <a:solidFill>
                <a:srgbClr val="92C5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7" name="Рисунок 46" descr="СД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5363" y="6286816"/>
            <a:ext cx="9865096" cy="667322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825" y="6281936"/>
            <a:ext cx="9641391" cy="564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Соединитель: уступ 4">
            <a:extLst>
              <a:ext uri="{FF2B5EF4-FFF2-40B4-BE49-F238E27FC236}">
                <a16:creationId xmlns:a16="http://schemas.microsoft.com/office/drawing/2014/main" id="{6E8EDAF7-9B5D-4BDD-9DE0-551C613A166E}"/>
              </a:ext>
            </a:extLst>
          </p:cNvPr>
          <p:cNvCxnSpPr/>
          <p:nvPr/>
        </p:nvCxnSpPr>
        <p:spPr>
          <a:xfrm rot="16200000" flipH="1">
            <a:off x="16259819" y="3977680"/>
            <a:ext cx="2448272" cy="2160240"/>
          </a:xfrm>
          <a:prstGeom prst="bentConnector3">
            <a:avLst>
              <a:gd name="adj1" fmla="val -738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оединитель: уступ 7">
            <a:extLst>
              <a:ext uri="{FF2B5EF4-FFF2-40B4-BE49-F238E27FC236}">
                <a16:creationId xmlns:a16="http://schemas.microsoft.com/office/drawing/2014/main" id="{48044FC9-C1FB-4911-9BA9-430A2285C796}"/>
              </a:ext>
            </a:extLst>
          </p:cNvPr>
          <p:cNvCxnSpPr/>
          <p:nvPr/>
        </p:nvCxnSpPr>
        <p:spPr>
          <a:xfrm rot="16200000" flipH="1">
            <a:off x="8590967" y="4661756"/>
            <a:ext cx="1584176" cy="1368152"/>
          </a:xfrm>
          <a:prstGeom prst="bentConnector3">
            <a:avLst>
              <a:gd name="adj1" fmla="val 99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883251" y="560160"/>
            <a:ext cx="19203440" cy="1440056"/>
          </a:xfrm>
        </p:spPr>
        <p:txBody>
          <a:bodyPr/>
          <a:lstStyle/>
          <a:p>
            <a:r>
              <a:rPr lang="ru-RU" sz="6000" dirty="0"/>
              <a:t>Практические занятия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idx="1"/>
          </p:nvPr>
        </p:nvSpPr>
        <p:spPr>
          <a:xfrm>
            <a:off x="1066131" y="2346006"/>
            <a:ext cx="9145016" cy="3071834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4000" b="1" spc="13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ТИПЫ ЗАНЯТИЙ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практические занятия 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лабораторные работы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B7CF6368-19F5-4775-BF10-E5859B050BA5}" type="slidenum">
              <a:rPr lang="ru" sz="2800" b="1" smtClean="0">
                <a:solidFill>
                  <a:srgbClr val="92C5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6</a:t>
            </a:fld>
            <a:endParaRPr lang="ru" sz="2800" b="1" dirty="0">
              <a:solidFill>
                <a:srgbClr val="92C5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994123" y="5374902"/>
            <a:ext cx="10009112" cy="3643338"/>
          </a:xfrm>
        </p:spPr>
        <p:txBody>
          <a:bodyPr/>
          <a:lstStyle/>
          <a:p>
            <a:pPr marL="457200" indent="-457200">
              <a:spcAft>
                <a:spcPts val="800"/>
              </a:spcAft>
              <a:buClr>
                <a:srgbClr val="0072BC"/>
              </a:buClr>
            </a:pPr>
            <a:r>
              <a:rPr lang="ru-RU" sz="4000" b="1" spc="13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ФОРМАТ ПРОВЕДЕНИЯ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Аудиторные занятия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Проводятся в рамках одной или нескольких очных сессий</a:t>
            </a:r>
            <a:endParaRPr lang="ru-RU" sz="3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1138139" y="9018240"/>
            <a:ext cx="13321480" cy="4032448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4000" b="1" spc="13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ВОЗМОЖНОСТИ ВЗАИМОДЕЙСТВИЯ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преподаватель демонстрирует СЗИ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слушатели работают с СЗИ 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</a:rPr>
              <a:t>самостоятельно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</a:pP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endParaRPr lang="ru-RU" dirty="0"/>
          </a:p>
        </p:txBody>
      </p:sp>
      <p:sp>
        <p:nvSpPr>
          <p:cNvPr id="16" name="Текст 2"/>
          <p:cNvSpPr>
            <a:spLocks noGrp="1"/>
          </p:cNvSpPr>
          <p:nvPr>
            <p:ph type="body" idx="1"/>
          </p:nvPr>
        </p:nvSpPr>
        <p:spPr>
          <a:xfrm>
            <a:off x="17076321" y="10215586"/>
            <a:ext cx="6653708" cy="6715172"/>
          </a:xfrm>
        </p:spPr>
        <p:txBody>
          <a:bodyPr/>
          <a:lstStyle/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endParaRPr lang="ru-RU" dirty="0"/>
          </a:p>
        </p:txBody>
      </p:sp>
      <p:pic>
        <p:nvPicPr>
          <p:cNvPr id="11" name="Рисунок 10" descr="учебный класс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8890" y="2033464"/>
            <a:ext cx="12953885" cy="7344816"/>
          </a:xfrm>
          <a:prstGeom prst="rect">
            <a:avLst/>
          </a:prstGeom>
        </p:spPr>
      </p:pic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1171194" y="11178480"/>
            <a:ext cx="14329592" cy="936104"/>
          </a:xfrm>
        </p:spPr>
        <p:txBody>
          <a:bodyPr/>
          <a:lstStyle/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преподаватель отвечает на возникшие вопросы.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883251" y="560160"/>
            <a:ext cx="19203440" cy="1440056"/>
          </a:xfrm>
        </p:spPr>
        <p:txBody>
          <a:bodyPr/>
          <a:lstStyle/>
          <a:p>
            <a:r>
              <a:rPr lang="ru-RU" sz="6000" dirty="0"/>
              <a:t>Практические занятия</a:t>
            </a:r>
            <a:br>
              <a:rPr lang="ru" sz="2400" dirty="0"/>
            </a:br>
            <a:endParaRPr lang="ru-RU" dirty="0"/>
          </a:p>
        </p:txBody>
      </p:sp>
      <p:sp>
        <p:nvSpPr>
          <p:cNvPr id="40" name="Текст 2"/>
          <p:cNvSpPr>
            <a:spLocks noGrp="1"/>
          </p:cNvSpPr>
          <p:nvPr>
            <p:ph type="body" idx="1"/>
          </p:nvPr>
        </p:nvSpPr>
        <p:spPr>
          <a:xfrm>
            <a:off x="994123" y="3853007"/>
            <a:ext cx="8056818" cy="6015612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4000" b="1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АРМ ПРЕПОДАВАТЕЛЯ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ПК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Проектор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ПАК производства ОКБ САПР: </a:t>
            </a:r>
          </a:p>
          <a:p>
            <a:pPr marL="990600" lvl="0" indent="-533400"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СЗИ НСД «</a:t>
            </a:r>
            <a:r>
              <a:rPr lang="ru-RU" sz="3400" spc="13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Аккорд-АМДЗ</a:t>
            </a: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990600" lvl="0" indent="-533400"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ПАК СЗИ НСД «Аккорд-Win64»</a:t>
            </a:r>
          </a:p>
          <a:p>
            <a:pPr marL="990600" lvl="0" indent="-533400"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 «Аккорд-РАУ»</a:t>
            </a:r>
          </a:p>
          <a:p>
            <a:pPr marL="990600" lvl="0" indent="-533400"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 «Аккорд-В.»</a:t>
            </a:r>
          </a:p>
          <a:p>
            <a:pPr marL="990600" lvl="0" indent="-533400"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 «Аккорд-</a:t>
            </a:r>
            <a:r>
              <a:rPr lang="en-US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KVM</a:t>
            </a: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en-US" sz="3400" spc="13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90600" lvl="0" indent="-533400"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400" spc="13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m-TrusT</a:t>
            </a: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т.д.</a:t>
            </a:r>
            <a:endParaRPr lang="en-US" sz="3400" spc="13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B7CF6368-19F5-4775-BF10-E5859B050BA5}" type="slidenum">
              <a:rPr lang="ru" sz="2800" b="1" smtClean="0">
                <a:solidFill>
                  <a:srgbClr val="92C5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7</a:t>
            </a:fld>
            <a:endParaRPr lang="ru" sz="2800" b="1" dirty="0">
              <a:solidFill>
                <a:srgbClr val="92C5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16187812" y="3875886"/>
            <a:ext cx="7560840" cy="4500594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4000" b="1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АРМ СЛУШАТЕЛЯ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ПК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ПАК производства ОКБ САПР: </a:t>
            </a:r>
          </a:p>
          <a:p>
            <a:pPr marL="990600" lvl="0" indent="-533400"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СЗИ НСД «</a:t>
            </a:r>
            <a:r>
              <a:rPr lang="ru-RU" sz="3400" spc="13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Аккорд-АМДЗ</a:t>
            </a: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pPr marL="990600" lvl="0" indent="-533400"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ПАК СЗИ НСД «Аккорд-Win64»</a:t>
            </a:r>
          </a:p>
          <a:p>
            <a:pPr marL="990600" lvl="0" indent="-533400"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3400" spc="13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m-TrusT</a:t>
            </a:r>
            <a:r>
              <a:rPr lang="ru-RU" sz="3400" spc="13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и т.д.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83250" y="1998661"/>
            <a:ext cx="22976273" cy="1512168"/>
          </a:xfrm>
        </p:spPr>
        <p:txBody>
          <a:bodyPr/>
          <a:lstStyle/>
          <a:p>
            <a:pPr algn="just">
              <a:spcAft>
                <a:spcPts val="800"/>
              </a:spcAft>
            </a:pPr>
            <a:r>
              <a:rPr lang="ru-RU" sz="4000" b="1" spc="13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Практику проводят ведущие специалисты ОКБ САПР с огромным стажем применения программно-аппаратных СЗИ</a:t>
            </a:r>
          </a:p>
          <a:p>
            <a:pPr algn="just">
              <a:spcAft>
                <a:spcPts val="800"/>
              </a:spcAft>
            </a:pPr>
            <a:endParaRPr lang="ru-RU" sz="4000" b="1" spc="13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>
              <a:spcAft>
                <a:spcPts val="800"/>
              </a:spcAft>
              <a:buClr>
                <a:srgbClr val="0072BC"/>
              </a:buClr>
              <a:buFont typeface="Wingdings" panose="05000000000000000000" pitchFamily="2" charset="2"/>
              <a:buChar char="ü"/>
            </a:pPr>
            <a:endParaRPr lang="ru-RU" sz="4000" dirty="0">
              <a:solidFill>
                <a:srgbClr val="FF0000"/>
              </a:solidFill>
            </a:endParaRPr>
          </a:p>
          <a:p>
            <a:pPr marL="571500" indent="-571500">
              <a:spcAft>
                <a:spcPts val="800"/>
              </a:spcAft>
              <a:buClr>
                <a:srgbClr val="0072BC"/>
              </a:buClr>
              <a:buFont typeface="Wingdings" panose="05000000000000000000" pitchFamily="2" charset="2"/>
              <a:buChar char="ü"/>
            </a:pPr>
            <a:endParaRPr lang="ru-RU" sz="4000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6BA7451B-0382-4A72-875A-B0D83BA15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4" b="20219"/>
          <a:stretch/>
        </p:blipFill>
        <p:spPr bwMode="auto">
          <a:xfrm>
            <a:off x="14885373" y="8951758"/>
            <a:ext cx="3646857" cy="135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F8AFDAD-940C-4A7C-B007-40730E972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7657" r="21712" b="11758"/>
          <a:stretch/>
        </p:blipFill>
        <p:spPr bwMode="auto">
          <a:xfrm>
            <a:off x="19996118" y="7924404"/>
            <a:ext cx="4177312" cy="278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Аккорд-GXM2">
            <a:extLst>
              <a:ext uri="{FF2B5EF4-FFF2-40B4-BE49-F238E27FC236}">
                <a16:creationId xmlns:a16="http://schemas.microsoft.com/office/drawing/2014/main" id="{B8AAE071-A55A-46FA-9267-B52E9CB6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1578" y="8829375"/>
            <a:ext cx="2320495" cy="171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2E83752-9947-442C-9C4A-8C4DE548AD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19653" r="18168" b="17340"/>
          <a:stretch/>
        </p:blipFill>
        <p:spPr>
          <a:xfrm>
            <a:off x="11844612" y="8315872"/>
            <a:ext cx="2768755" cy="15121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5C2E70-14C5-48AF-842A-CF1939B03FE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95" y="10085529"/>
            <a:ext cx="3068578" cy="30685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1F1784-776B-4BF4-83FD-E93BD0388B5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846" y="9983312"/>
            <a:ext cx="3163031" cy="3101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7122FE6-DD5D-49F7-B8D1-60F81994888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075" y="9945461"/>
            <a:ext cx="3744416" cy="36740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E8536D3-40F5-4E30-9CB1-E163E9D1B9C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44" y="10274107"/>
            <a:ext cx="3068578" cy="30117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17212F-7ABA-4942-A1D6-81CEC86D807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643" y="10193864"/>
            <a:ext cx="4454238" cy="294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5D464CAE-AA34-4562-B529-9720BBBAF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569" y="10098577"/>
            <a:ext cx="4796332" cy="323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/>
          <a:srcRect l="2146" t="3564" r="5101" b="17288"/>
          <a:stretch/>
        </p:blipFill>
        <p:spPr bwMode="auto">
          <a:xfrm>
            <a:off x="11172266" y="-2748"/>
            <a:ext cx="13549790" cy="1371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883251" y="560160"/>
            <a:ext cx="19203440" cy="1440056"/>
          </a:xfrm>
        </p:spPr>
        <p:txBody>
          <a:bodyPr/>
          <a:lstStyle/>
          <a:p>
            <a:r>
              <a:rPr lang="ru-RU" sz="6000" dirty="0"/>
              <a:t>Итоговая аттестация</a:t>
            </a:r>
            <a:br>
              <a:rPr lang="ru" sz="6000" dirty="0"/>
            </a:br>
            <a:endParaRPr lang="ru-RU" sz="6000" dirty="0"/>
          </a:p>
        </p:txBody>
      </p:sp>
      <p:sp>
        <p:nvSpPr>
          <p:cNvPr id="40" name="Текст 2"/>
          <p:cNvSpPr>
            <a:spLocks noGrp="1"/>
          </p:cNvSpPr>
          <p:nvPr>
            <p:ph type="body" idx="1"/>
          </p:nvPr>
        </p:nvSpPr>
        <p:spPr>
          <a:xfrm>
            <a:off x="883251" y="2637263"/>
            <a:ext cx="8992922" cy="7128792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4000" b="1" spc="13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Проводится в одной из двух форм</a:t>
            </a:r>
          </a:p>
          <a:p>
            <a:pPr>
              <a:spcAft>
                <a:spcPts val="800"/>
              </a:spcAft>
            </a:pP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экзамен в виде тестирования (итоговое тестирование)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защита квалификационной работы (для программ проф. переподготовки от 540 </a:t>
            </a:r>
            <a:r>
              <a:rPr lang="ru-RU" sz="4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ак.ч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.)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B7CF6368-19F5-4775-BF10-E5859B050BA5}" type="slidenum">
              <a:rPr lang="ru" sz="2800" b="1" smtClean="0">
                <a:solidFill>
                  <a:srgbClr val="92C5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8</a:t>
            </a:fld>
            <a:endParaRPr lang="ru" sz="2800" b="1" dirty="0">
              <a:solidFill>
                <a:srgbClr val="92C5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883251" y="560160"/>
            <a:ext cx="19203440" cy="1440056"/>
          </a:xfrm>
        </p:spPr>
        <p:txBody>
          <a:bodyPr/>
          <a:lstStyle/>
          <a:p>
            <a:r>
              <a:rPr lang="ru-RU" sz="6000" dirty="0"/>
              <a:t>Итоговая аттестация</a:t>
            </a:r>
            <a:br>
              <a:rPr lang="ru" sz="6000" dirty="0"/>
            </a:br>
            <a:endParaRPr lang="ru-RU" sz="6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B7CF6368-19F5-4775-BF10-E5859B050BA5}" type="slidenum">
              <a:rPr lang="ru" sz="2800" b="1" smtClean="0">
                <a:solidFill>
                  <a:srgbClr val="92C5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9</a:t>
            </a:fld>
            <a:endParaRPr lang="ru" sz="2800" b="1" dirty="0">
              <a:solidFill>
                <a:srgbClr val="92C5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994123" y="2000216"/>
            <a:ext cx="23153433" cy="6000792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4000" b="1" spc="13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ИТОГОВОЕ ТЕСТИРОВАНИЕ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слушатель в назначенное время получает доступ к тесту в СДО (на </a:t>
            </a:r>
            <a:r>
              <a:rPr lang="ru-RU" sz="4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часов) и проходит тест</a:t>
            </a:r>
          </a:p>
          <a:p>
            <a:pPr marL="457200" indent="-457200" algn="just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СДО автоматически подсчитывает правильные и неправильные ответы, выдает оценку</a:t>
            </a:r>
          </a:p>
          <a:p>
            <a:pPr marL="457200" indent="-457200" algn="just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СДО показывает слушателю неверные ответы и правильный вариант</a:t>
            </a:r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457200" indent="-457200">
              <a:spcAft>
                <a:spcPts val="800"/>
              </a:spcAft>
              <a:buClr>
                <a:srgbClr val="0072BC"/>
              </a:buClr>
              <a:buFont typeface="Arial" panose="020B0604020202020204" pitchFamily="34" charset="0"/>
              <a:buChar char="•"/>
            </a:pPr>
            <a:endParaRPr lang="ru-RU" sz="4000" dirty="0"/>
          </a:p>
          <a:p>
            <a:endParaRPr lang="ru-RU" dirty="0"/>
          </a:p>
        </p:txBody>
      </p:sp>
      <p:pic>
        <p:nvPicPr>
          <p:cNvPr id="15" name="Рисунок 14" descr="итоговое тестирование вопросы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44" y="5408870"/>
            <a:ext cx="16292506" cy="821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9727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МФТИ">
      <a:dk1>
        <a:srgbClr val="525252"/>
      </a:dk1>
      <a:lt1>
        <a:srgbClr val="FFFFFF"/>
      </a:lt1>
      <a:dk2>
        <a:srgbClr val="525252"/>
      </a:dk2>
      <a:lt2>
        <a:srgbClr val="FFFFFF"/>
      </a:lt2>
      <a:accent1>
        <a:srgbClr val="0072BC"/>
      </a:accent1>
      <a:accent2>
        <a:srgbClr val="525252"/>
      </a:accent2>
      <a:accent3>
        <a:srgbClr val="7C7C7C"/>
      </a:accent3>
      <a:accent4>
        <a:srgbClr val="FFAB40"/>
      </a:accent4>
      <a:accent5>
        <a:srgbClr val="0072BC"/>
      </a:accent5>
      <a:accent6>
        <a:srgbClr val="525252"/>
      </a:accent6>
      <a:hlink>
        <a:srgbClr val="FFAB40"/>
      </a:hlink>
      <a:folHlink>
        <a:srgbClr val="92C5EB"/>
      </a:folHlink>
    </a:clrScheme>
    <a:fontScheme name="МФТИ">
      <a:majorFont>
        <a:latin typeface="Arial Blac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6662</TotalTime>
  <Words>797</Words>
  <Application>Microsoft Office PowerPoint</Application>
  <PresentationFormat>Произвольный</PresentationFormat>
  <Paragraphs>135</Paragraphs>
  <Slides>12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Franklin Gothic Book</vt:lpstr>
      <vt:lpstr>Segoe UI</vt:lpstr>
      <vt:lpstr>Wingdings</vt:lpstr>
      <vt:lpstr>simple-light-2</vt:lpstr>
      <vt:lpstr>Проф.переподготовка и  повышение квалификации  по направлению  «Информационная безопасность»  ОКБ САПР совместно с МФТИ </vt:lpstr>
      <vt:lpstr>Необходимость прохождения проф.переподготовки и повышения квалификации по направлению ИБ </vt:lpstr>
      <vt:lpstr>Направления обучения </vt:lpstr>
      <vt:lpstr>Форма обучения </vt:lpstr>
      <vt:lpstr>Форма обучения </vt:lpstr>
      <vt:lpstr>Практические занятия</vt:lpstr>
      <vt:lpstr>Практические занятия </vt:lpstr>
      <vt:lpstr>Итоговая аттестация </vt:lpstr>
      <vt:lpstr>Итоговая аттестация </vt:lpstr>
      <vt:lpstr>Удостоверения и дипломы </vt:lpstr>
      <vt:lpstr>Контакты</vt:lpstr>
      <vt:lpstr>Приглашаем к сотрудничеству!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MIPT / Phystech</dc:title>
  <dc:creator>Marina</dc:creator>
  <cp:lastModifiedBy>Конявская Светлана Валерьевна</cp:lastModifiedBy>
  <cp:revision>516</cp:revision>
  <dcterms:modified xsi:type="dcterms:W3CDTF">2024-09-12T12:12:51Z</dcterms:modified>
</cp:coreProperties>
</file>